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58" r:id="rId5"/>
    <p:sldId id="259" r:id="rId6"/>
    <p:sldId id="261" r:id="rId7"/>
    <p:sldId id="262" r:id="rId8"/>
    <p:sldId id="263" r:id="rId9"/>
    <p:sldId id="264" r:id="rId10"/>
    <p:sldId id="265" r:id="rId11"/>
    <p:sldId id="267" r:id="rId12"/>
    <p:sldId id="266" r:id="rId13"/>
    <p:sldId id="268" r:id="rId14"/>
    <p:sldId id="269" r:id="rId15"/>
    <p:sldId id="270" r:id="rId16"/>
    <p:sldId id="271" r:id="rId17"/>
    <p:sldId id="274" r:id="rId18"/>
    <p:sldId id="275" r:id="rId19"/>
    <p:sldId id="273" r:id="rId20"/>
    <p:sldId id="272"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6/6/2014</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6/6/2014</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pic>
        <p:nvPicPr>
          <p:cNvPr id="11" name="Picture 2" descr="C:\Documents and Settings\nicolae.fotin\Desktop\sigla anmdm .jpg"/>
          <p:cNvPicPr>
            <a:picLocks noChangeAspect="1" noChangeArrowheads="1"/>
          </p:cNvPicPr>
          <p:nvPr userDrawn="1"/>
        </p:nvPicPr>
        <p:blipFill>
          <a:blip r:embed="rId2" cstate="print"/>
          <a:srcRect/>
          <a:stretch>
            <a:fillRect/>
          </a:stretch>
        </p:blipFill>
        <p:spPr bwMode="auto">
          <a:xfrm>
            <a:off x="7772400" y="0"/>
            <a:ext cx="955675" cy="887413"/>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6/6/2014</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6/6/2014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6/6/2014</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6/6/2014</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6/6/2014</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6/6/2014</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Publicitatea prin Internet</a:t>
            </a:r>
            <a:endParaRPr lang="en-US" dirty="0"/>
          </a:p>
        </p:txBody>
      </p:sp>
      <p:sp>
        <p:nvSpPr>
          <p:cNvPr id="3" name="Subtitle 2"/>
          <p:cNvSpPr>
            <a:spLocks noGrp="1"/>
          </p:cNvSpPr>
          <p:nvPr>
            <p:ph type="subTitle" idx="1"/>
          </p:nvPr>
        </p:nvSpPr>
        <p:spPr/>
        <p:txBody>
          <a:bodyPr/>
          <a:lstStyle/>
          <a:p>
            <a:r>
              <a:rPr lang="en-US" dirty="0" smtClean="0"/>
              <a:t>Dr. Nicolae Fotin</a:t>
            </a:r>
            <a:endParaRPr lang="en-US" dirty="0"/>
          </a:p>
        </p:txBody>
      </p:sp>
      <p:pic>
        <p:nvPicPr>
          <p:cNvPr id="1026" name="Picture 2" descr="C:\Users\Saer\Desktop\index.jpg"/>
          <p:cNvPicPr>
            <a:picLocks noChangeAspect="1" noChangeArrowheads="1"/>
          </p:cNvPicPr>
          <p:nvPr/>
        </p:nvPicPr>
        <p:blipFill>
          <a:blip r:embed="rId2" cstate="print"/>
          <a:srcRect/>
          <a:stretch>
            <a:fillRect/>
          </a:stretch>
        </p:blipFill>
        <p:spPr bwMode="auto">
          <a:xfrm>
            <a:off x="2514600" y="533400"/>
            <a:ext cx="4419600" cy="355335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Link-uri de la alte website-uri</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Se pot crea „link-uri” către un website sponsorizat de o companie farmaceutică de la website-uri sponsorizate de alte persoane, dar companiile farmaceutice nu trebuie să creeze „link-uri“ de la website-uri destinate marelui public către website-uri sponsorizate de companie şi destinate profesioniştilor din domeniul sănătăţii</a:t>
            </a:r>
          </a:p>
          <a:p>
            <a:r>
              <a:rPr lang="en-US" dirty="0" smtClean="0"/>
              <a:t>În acelaşi mod, se pot crea “link-uri“ către website-uri separate, inclusiv website-uri sponsorizate de companiile farmaceutice sau de alte persoane</a:t>
            </a:r>
          </a:p>
          <a:p>
            <a:r>
              <a:rPr lang="en-US" dirty="0" smtClean="0"/>
              <a:t>„Link-urile” trebuie să ţintească pagina iniţială (de intrare) a paginii web sau să fie tratate în aşa fel încât cititorul să aibă cunoştinţă de identitatea sponsorului paginii web</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Publicitatea prin internet catre Profesionisti</a:t>
            </a:r>
            <a:endParaRPr lang="en-US" dirty="0"/>
          </a:p>
        </p:txBody>
      </p:sp>
      <p:pic>
        <p:nvPicPr>
          <p:cNvPr id="4" name="Content Placeholder 3" descr="1235154_1277309469734_o.jpg"/>
          <p:cNvPicPr>
            <a:picLocks noGrp="1" noChangeAspect="1"/>
          </p:cNvPicPr>
          <p:nvPr>
            <p:ph sz="quarter" idx="1"/>
          </p:nvPr>
        </p:nvPicPr>
        <p:blipFill>
          <a:blip r:embed="rId2" cstate="print"/>
          <a:stretch>
            <a:fillRect/>
          </a:stretch>
        </p:blipFill>
        <p:spPr>
          <a:xfrm>
            <a:off x="1408176" y="2452052"/>
            <a:ext cx="5565648" cy="316992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Publicitatea prin internet catre Profesionisti</a:t>
            </a:r>
            <a:endParaRPr lang="en-US" dirty="0"/>
          </a:p>
        </p:txBody>
      </p:sp>
      <p:sp>
        <p:nvSpPr>
          <p:cNvPr id="3" name="Content Placeholder 2"/>
          <p:cNvSpPr>
            <a:spLocks noGrp="1"/>
          </p:cNvSpPr>
          <p:nvPr>
            <p:ph sz="quarter" idx="1"/>
          </p:nvPr>
        </p:nvSpPr>
        <p:spPr/>
        <p:txBody>
          <a:bodyPr/>
          <a:lstStyle/>
          <a:p>
            <a:r>
              <a:rPr lang="en-US" dirty="0" smtClean="0"/>
              <a:t>Deoarece publicitatea prin intermediul internetului poate fi accesibila, in mod normal, de catre publicul larg, este permisă aceasta forma de publicitate pentru medicamentele eliberate pe baza de prescripţie medicală numai dacă este în conformitate cu reglementările în vigoare</a:t>
            </a:r>
          </a:p>
          <a:p>
            <a:pPr lvl="1"/>
            <a:r>
              <a:rPr lang="en-US" dirty="0" smtClean="0"/>
              <a:t>DAPP trebuie să facă dovada restricţionării accesului la aceste informaţii a altor persoane in afara profesioniştilor în domeniul sănătăţii, printr-un sistem valid şi verificabil de parolare.</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Publicitatea prin internet catre Profesionisti</a:t>
            </a:r>
            <a:endParaRPr lang="en-US" dirty="0"/>
          </a:p>
        </p:txBody>
      </p:sp>
      <p:sp>
        <p:nvSpPr>
          <p:cNvPr id="3" name="Content Placeholder 2"/>
          <p:cNvSpPr>
            <a:spLocks noGrp="1"/>
          </p:cNvSpPr>
          <p:nvPr>
            <p:ph sz="quarter" idx="1"/>
          </p:nvPr>
        </p:nvSpPr>
        <p:spPr/>
        <p:txBody>
          <a:bodyPr/>
          <a:lstStyle/>
          <a:p>
            <a:r>
              <a:rPr lang="en-US" dirty="0" smtClean="0"/>
              <a:t>Informaţiile cu caracter medical trebuie să fie susţinute, de referinţe ştiinţifice compatibile cu RCP aprobat</a:t>
            </a:r>
          </a:p>
          <a:p>
            <a:r>
              <a:rPr lang="en-US" dirty="0" smtClean="0"/>
              <a:t>În cazul în care în anumite website-uri sunt incluse link-uri destinate utilizatorilor din alte ţări, utilizatorii din România trebuie să fie specific informaţi despre acest lucru</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Publicitatea prin interne</a:t>
            </a:r>
            <a:br>
              <a:rPr lang="en-US" dirty="0" smtClean="0"/>
            </a:br>
            <a:r>
              <a:rPr lang="en-US" dirty="0" smtClean="0"/>
              <a:t>Bune Practici</a:t>
            </a:r>
            <a:endParaRPr lang="en-US" dirty="0"/>
          </a:p>
        </p:txBody>
      </p:sp>
      <p:sp>
        <p:nvSpPr>
          <p:cNvPr id="3" name="Content Placeholder 2"/>
          <p:cNvSpPr>
            <a:spLocks noGrp="1"/>
          </p:cNvSpPr>
          <p:nvPr>
            <p:ph sz="quarter" idx="1"/>
          </p:nvPr>
        </p:nvSpPr>
        <p:spPr/>
        <p:txBody>
          <a:bodyPr/>
          <a:lstStyle/>
          <a:p>
            <a:endParaRPr lang="en-US" dirty="0" smtClean="0"/>
          </a:p>
          <a:p>
            <a:r>
              <a:rPr lang="en-US" dirty="0" smtClean="0"/>
              <a:t>utilizatorii din România trebuie să poată accesa direct, pentru orice pagină web, informaţiile privind medicamentul (RCP – in cazul site-urilor destinate profesionistilor, prospect- in cazul site-urilor destinate publicului larg)</a:t>
            </a:r>
          </a:p>
          <a:p>
            <a:pPr>
              <a:buNone/>
            </a:pPr>
            <a:endParaRPr lang="en-US" dirty="0" smtClean="0"/>
          </a:p>
          <a:p>
            <a:r>
              <a:rPr lang="en-US" dirty="0" smtClean="0"/>
              <a:t>pagina web trebuie sa specifice categoria de utilizatori careia i se adreseaza</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Adwords</a:t>
            </a:r>
            <a:endParaRPr lang="en-US" dirty="0"/>
          </a:p>
        </p:txBody>
      </p:sp>
      <p:sp>
        <p:nvSpPr>
          <p:cNvPr id="3" name="Content Placeholder 2"/>
          <p:cNvSpPr>
            <a:spLocks noGrp="1"/>
          </p:cNvSpPr>
          <p:nvPr>
            <p:ph sz="quarter" idx="1"/>
          </p:nvPr>
        </p:nvSpPr>
        <p:spPr/>
        <p:txBody>
          <a:bodyPr>
            <a:normAutofit fontScale="62500" lnSpcReduction="20000"/>
          </a:bodyPr>
          <a:lstStyle/>
          <a:p>
            <a:endParaRPr lang="en-US" b="1" dirty="0" smtClean="0"/>
          </a:p>
          <a:p>
            <a:r>
              <a:rPr lang="en-US" b="1" dirty="0" smtClean="0"/>
              <a:t>Ad </a:t>
            </a:r>
            <a:r>
              <a:rPr lang="en-US" b="1" dirty="0" smtClean="0"/>
              <a:t>Group: * nurofen</a:t>
            </a:r>
            <a:endParaRPr lang="en-US" dirty="0" smtClean="0"/>
          </a:p>
          <a:p>
            <a:r>
              <a:rPr lang="en-US" b="1" dirty="0" smtClean="0"/>
              <a:t>Ad Group: durere de cap/ tratament durere de cap/ cauze durere de </a:t>
            </a:r>
            <a:r>
              <a:rPr lang="en-US" b="1" dirty="0" smtClean="0"/>
              <a:t>cap</a:t>
            </a:r>
            <a:endParaRPr lang="en-US" dirty="0" smtClean="0"/>
          </a:p>
          <a:p>
            <a:r>
              <a:rPr lang="pt-BR" b="1" dirty="0" smtClean="0"/>
              <a:t>Ad </a:t>
            </a:r>
            <a:r>
              <a:rPr lang="pt-BR" b="1" dirty="0" smtClean="0"/>
              <a:t>Group: migrena/ tratament </a:t>
            </a:r>
            <a:r>
              <a:rPr lang="pt-BR" b="1" dirty="0" smtClean="0"/>
              <a:t>migrena</a:t>
            </a:r>
            <a:endParaRPr lang="en-US" dirty="0" smtClean="0"/>
          </a:p>
          <a:p>
            <a:r>
              <a:rPr lang="en-GB" b="1" dirty="0" smtClean="0"/>
              <a:t>Ad Group: nevralgie/ tratament nevralgie</a:t>
            </a:r>
            <a:endParaRPr lang="en-US" dirty="0" smtClean="0"/>
          </a:p>
          <a:p>
            <a:r>
              <a:rPr lang="en-US" b="1" dirty="0" smtClean="0"/>
              <a:t>Ad Group: durere de spate/ tratament durere de spate/ cauze durere de spate</a:t>
            </a:r>
            <a:endParaRPr lang="en-US" dirty="0" smtClean="0"/>
          </a:p>
          <a:p>
            <a:r>
              <a:rPr lang="en-US" b="1" dirty="0" smtClean="0"/>
              <a:t>Ad Group: durere de dinti/ tratament durere de dinti</a:t>
            </a:r>
            <a:endParaRPr lang="en-US" dirty="0" smtClean="0"/>
          </a:p>
          <a:p>
            <a:r>
              <a:rPr lang="en-US" b="1" dirty="0" smtClean="0"/>
              <a:t>Ad Group: durere menstruala/ tratament durere menstruala</a:t>
            </a:r>
            <a:endParaRPr lang="en-US" dirty="0" smtClean="0"/>
          </a:p>
          <a:p>
            <a:r>
              <a:rPr lang="en-US" b="1" dirty="0" smtClean="0"/>
              <a:t>Ad Group: durere musculara/ tratament durere musculara</a:t>
            </a:r>
            <a:endParaRPr lang="en-US" dirty="0" smtClean="0"/>
          </a:p>
          <a:p>
            <a:r>
              <a:rPr lang="pt-BR" b="1" dirty="0" smtClean="0"/>
              <a:t>Ad Group: raceala/gripa/ tratament gripa/ tratament raceala/ tratament raceala si gripa / * Nurofen raceala si gripa</a:t>
            </a:r>
            <a:endParaRPr lang="en-US" dirty="0" smtClean="0"/>
          </a:p>
          <a:p>
            <a:r>
              <a:rPr lang="en-US" b="1" dirty="0" smtClean="0"/>
              <a:t>Ad Group: durere/ tratament durere</a:t>
            </a:r>
            <a:endParaRPr lang="en-US" dirty="0" smtClean="0"/>
          </a:p>
          <a:p>
            <a:r>
              <a:rPr lang="de-DE" b="1" dirty="0" smtClean="0"/>
              <a:t>Ad Group: * nurofen gel</a:t>
            </a:r>
            <a:endParaRPr lang="en-US" dirty="0" smtClean="0"/>
          </a:p>
          <a:p>
            <a:r>
              <a:rPr lang="en-US" b="1" dirty="0" smtClean="0"/>
              <a:t>Ad Group: * nurofen express</a:t>
            </a:r>
            <a:endParaRPr lang="en-US" dirty="0" smtClean="0"/>
          </a:p>
          <a:p>
            <a:r>
              <a:rPr lang="en-US" b="1" dirty="0" smtClean="0"/>
              <a:t>Ad Group: * nurofen forte</a:t>
            </a:r>
            <a:endParaRPr lang="en-US" dirty="0" smtClean="0"/>
          </a:p>
          <a:p>
            <a:r>
              <a:rPr lang="en-US" b="1" dirty="0" smtClean="0"/>
              <a:t>Ad Group: * nurofen plus</a:t>
            </a:r>
            <a:endParaRPr lang="en-US" dirty="0" smtClean="0"/>
          </a:p>
          <a:p>
            <a:r>
              <a:rPr lang="de-DE" b="1" dirty="0" smtClean="0"/>
              <a:t>Ad Group: * nurofen 200 mg</a:t>
            </a:r>
            <a:endParaRPr lang="en-US" dirty="0" smtClean="0"/>
          </a:p>
          <a:p>
            <a:r>
              <a:rPr lang="en-GB" b="1" dirty="0" smtClean="0"/>
              <a:t>Ad Group: * Nurofen Express 400 mg solubil</a:t>
            </a:r>
            <a:endParaRPr lang="en-US" dirty="0" smtClean="0"/>
          </a:p>
          <a:p>
            <a:endParaRPr lang="en-US"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Pagini Web</a:t>
            </a:r>
            <a:endParaRPr lang="en-US" dirty="0"/>
          </a:p>
        </p:txBody>
      </p:sp>
      <p:sp>
        <p:nvSpPr>
          <p:cNvPr id="3" name="Content Placeholder 2"/>
          <p:cNvSpPr>
            <a:spLocks noGrp="1"/>
          </p:cNvSpPr>
          <p:nvPr>
            <p:ph sz="quarter" idx="1"/>
          </p:nvPr>
        </p:nvSpPr>
        <p:spPr/>
        <p:txBody>
          <a:bodyPr/>
          <a:lstStyle/>
          <a:p>
            <a:endParaRPr lang="en-US"/>
          </a:p>
        </p:txBody>
      </p:sp>
      <p:pic>
        <p:nvPicPr>
          <p:cNvPr id="1026" name="Picture 2" descr="C:\Users\Saer\Desktop\ANM\Vize Noi\29\afrin_web_layout_05-4.jpg"/>
          <p:cNvPicPr>
            <a:picLocks noChangeAspect="1" noChangeArrowheads="1"/>
          </p:cNvPicPr>
          <p:nvPr/>
        </p:nvPicPr>
        <p:blipFill>
          <a:blip r:embed="rId2" cstate="print"/>
          <a:srcRect/>
          <a:stretch>
            <a:fillRect/>
          </a:stretch>
        </p:blipFill>
        <p:spPr bwMode="auto">
          <a:xfrm>
            <a:off x="838200" y="1428751"/>
            <a:ext cx="7239000" cy="5429249"/>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Pagini Web</a:t>
            </a:r>
            <a:endParaRPr lang="en-US" dirty="0"/>
          </a:p>
        </p:txBody>
      </p:sp>
      <p:sp>
        <p:nvSpPr>
          <p:cNvPr id="3" name="Content Placeholder 2"/>
          <p:cNvSpPr>
            <a:spLocks noGrp="1"/>
          </p:cNvSpPr>
          <p:nvPr>
            <p:ph sz="quarter" idx="1"/>
          </p:nvPr>
        </p:nvSpPr>
        <p:spPr/>
        <p:txBody>
          <a:bodyPr/>
          <a:lstStyle/>
          <a:p>
            <a:endParaRPr lang="en-US"/>
          </a:p>
        </p:txBody>
      </p:sp>
      <p:pic>
        <p:nvPicPr>
          <p:cNvPr id="2050" name="Picture 2" descr="C:\Users\Saer\Desktop\ANM\Vize Noi\69\acasa 1.png"/>
          <p:cNvPicPr>
            <a:picLocks noChangeAspect="1" noChangeArrowheads="1"/>
          </p:cNvPicPr>
          <p:nvPr/>
        </p:nvPicPr>
        <p:blipFill>
          <a:blip r:embed="rId2" cstate="print"/>
          <a:srcRect/>
          <a:stretch>
            <a:fillRect/>
          </a:stretch>
        </p:blipFill>
        <p:spPr bwMode="auto">
          <a:xfrm>
            <a:off x="304800" y="1600200"/>
            <a:ext cx="8136708" cy="378142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Banner on-line</a:t>
            </a:r>
            <a:endParaRPr lang="en-US" dirty="0"/>
          </a:p>
        </p:txBody>
      </p:sp>
      <p:pic>
        <p:nvPicPr>
          <p:cNvPr id="4" name="Picture 8" descr="C:\Documents and Settings\alexa\Desktop\Dulcolax_banner model 01_468x60_02-1.jpg"/>
          <p:cNvPicPr>
            <a:picLocks noGrp="1" noChangeAspect="1" noChangeArrowheads="1"/>
          </p:cNvPicPr>
          <p:nvPr>
            <p:ph sz="quarter" idx="1"/>
          </p:nvPr>
        </p:nvPicPr>
        <p:blipFill>
          <a:blip r:embed="rId2" cstate="print"/>
          <a:srcRect/>
          <a:stretch>
            <a:fillRect/>
          </a:stretch>
        </p:blipFill>
        <p:spPr bwMode="auto">
          <a:xfrm>
            <a:off x="228600" y="1752600"/>
            <a:ext cx="8382000" cy="1045195"/>
          </a:xfrm>
          <a:prstGeom prst="rect">
            <a:avLst/>
          </a:prstGeom>
          <a:noFill/>
          <a:ln w="9525">
            <a:noFill/>
            <a:miter lim="800000"/>
            <a:headEnd/>
            <a:tailEnd/>
          </a:ln>
        </p:spPr>
      </p:pic>
      <p:pic>
        <p:nvPicPr>
          <p:cNvPr id="5" name="Picture 9" descr="C:\Documents and Settings\alexa\Desktop\Dulcolax_banner model 01_468x60_02-2.jpg"/>
          <p:cNvPicPr>
            <a:picLocks noChangeAspect="1" noChangeArrowheads="1"/>
          </p:cNvPicPr>
          <p:nvPr/>
        </p:nvPicPr>
        <p:blipFill>
          <a:blip r:embed="rId3" cstate="print"/>
          <a:srcRect/>
          <a:stretch>
            <a:fillRect/>
          </a:stretch>
        </p:blipFill>
        <p:spPr bwMode="auto">
          <a:xfrm>
            <a:off x="228600" y="2895600"/>
            <a:ext cx="8416925" cy="1079500"/>
          </a:xfrm>
          <a:prstGeom prst="rect">
            <a:avLst/>
          </a:prstGeom>
          <a:noFill/>
          <a:ln w="9525">
            <a:noFill/>
            <a:miter lim="800000"/>
            <a:headEnd/>
            <a:tailEnd/>
          </a:ln>
        </p:spPr>
      </p:pic>
      <p:pic>
        <p:nvPicPr>
          <p:cNvPr id="6" name="Picture 10" descr="C:\Documents and Settings\alexa\Desktop\Dulcolax_banner model 01_468x60_02-3.jpg"/>
          <p:cNvPicPr>
            <a:picLocks noChangeAspect="1" noChangeArrowheads="1"/>
          </p:cNvPicPr>
          <p:nvPr/>
        </p:nvPicPr>
        <p:blipFill>
          <a:blip r:embed="rId4" cstate="print"/>
          <a:srcRect/>
          <a:stretch>
            <a:fillRect/>
          </a:stretch>
        </p:blipFill>
        <p:spPr bwMode="auto">
          <a:xfrm>
            <a:off x="228600" y="4191000"/>
            <a:ext cx="8416925" cy="10795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Banner on-line</a:t>
            </a:r>
            <a:endParaRPr lang="en-US" dirty="0"/>
          </a:p>
        </p:txBody>
      </p:sp>
      <p:pic>
        <p:nvPicPr>
          <p:cNvPr id="4" name="Content Placeholder 3" descr="\\fileserver\SMGFiles\SMInteractive\Clienti\Glaxo\2012\Coldrex\toamna\prezentari finale anm\FINALE\ro\banner sah ro\01.png"/>
          <p:cNvPicPr>
            <a:picLocks noGrp="1" noChangeAspect="1" noChangeArrowheads="1"/>
          </p:cNvPicPr>
          <p:nvPr>
            <p:ph sz="quarter" idx="1"/>
          </p:nvPr>
        </p:nvPicPr>
        <p:blipFill>
          <a:blip r:embed="rId2" cstate="print"/>
          <a:srcRect/>
          <a:stretch>
            <a:fillRect/>
          </a:stretch>
        </p:blipFill>
        <p:spPr bwMode="auto">
          <a:xfrm>
            <a:off x="533400" y="2209800"/>
            <a:ext cx="7467600" cy="39802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Definitie</a:t>
            </a:r>
            <a:endParaRPr lang="en-US" dirty="0"/>
          </a:p>
        </p:txBody>
      </p:sp>
      <p:sp>
        <p:nvSpPr>
          <p:cNvPr id="3" name="Content Placeholder 2"/>
          <p:cNvSpPr>
            <a:spLocks noGrp="1"/>
          </p:cNvSpPr>
          <p:nvPr>
            <p:ph sz="quarter" idx="1"/>
          </p:nvPr>
        </p:nvSpPr>
        <p:spPr/>
        <p:txBody>
          <a:bodyPr/>
          <a:lstStyle/>
          <a:p>
            <a:endParaRPr lang="en-US" dirty="0" smtClean="0"/>
          </a:p>
          <a:p>
            <a:endParaRPr lang="en-US" dirty="0" smtClean="0"/>
          </a:p>
          <a:p>
            <a:r>
              <a:rPr lang="en-US" dirty="0" smtClean="0"/>
              <a:t>Publicitatea prin internet se refera la orice formă de publicitate in mediul online pe suport electronic (de ex: pagini web, e-mail, forum-uri, blog-uri) in afara retelelor de socializare - de ex: facebook, twitter, etc. sau al aplicatiilor mobile android)</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Cum functioneaza campania </a:t>
            </a:r>
            <a:r>
              <a:rPr lang="en-US" b="1" dirty="0" smtClean="0"/>
              <a:t>online – Bannere Internt</a:t>
            </a:r>
            <a:endParaRPr lang="en-US" dirty="0"/>
          </a:p>
        </p:txBody>
      </p:sp>
      <p:sp>
        <p:nvSpPr>
          <p:cNvPr id="4" name="Content Placeholder 15"/>
          <p:cNvSpPr>
            <a:spLocks noGrp="1"/>
          </p:cNvSpPr>
          <p:nvPr>
            <p:ph sz="quarter" idx="1"/>
          </p:nvPr>
        </p:nvSpPr>
        <p:spPr/>
        <p:txBody>
          <a:bodyPr rtlCol="0">
            <a:normAutofit fontScale="47500" lnSpcReduction="20000"/>
          </a:bodyPr>
          <a:lstStyle/>
          <a:p>
            <a:pPr fontAlgn="auto">
              <a:spcAft>
                <a:spcPts val="0"/>
              </a:spcAft>
              <a:defRPr/>
            </a:pPr>
            <a:r>
              <a:rPr lang="ro-RO" dirty="0">
                <a:ea typeface="+mn-ea"/>
              </a:rPr>
              <a:t>Utilizatorii </a:t>
            </a:r>
            <a:r>
              <a:rPr lang="en-US" dirty="0" err="1" smtClean="0">
                <a:ea typeface="+mn-ea"/>
              </a:rPr>
              <a:t>vad</a:t>
            </a:r>
            <a:r>
              <a:rPr lang="ro-RO" dirty="0" smtClean="0">
                <a:ea typeface="+mn-ea"/>
              </a:rPr>
              <a:t> </a:t>
            </a:r>
            <a:r>
              <a:rPr lang="en-US" dirty="0" smtClean="0">
                <a:ea typeface="+mn-ea"/>
              </a:rPr>
              <a:t>branding </a:t>
            </a:r>
            <a:r>
              <a:rPr lang="ro-RO" dirty="0" smtClean="0">
                <a:ea typeface="+mn-ea"/>
              </a:rPr>
              <a:t>bannere</a:t>
            </a:r>
            <a:r>
              <a:rPr lang="en-US" dirty="0" smtClean="0">
                <a:ea typeface="+mn-ea"/>
              </a:rPr>
              <a:t>le</a:t>
            </a:r>
            <a:r>
              <a:rPr lang="ro-RO" dirty="0" smtClean="0">
                <a:ea typeface="+mn-ea"/>
              </a:rPr>
              <a:t> </a:t>
            </a:r>
            <a:r>
              <a:rPr lang="ro-RO" dirty="0">
                <a:ea typeface="+mn-ea"/>
              </a:rPr>
              <a:t>pe </a:t>
            </a:r>
            <a:r>
              <a:rPr lang="ro-RO" dirty="0" smtClean="0">
                <a:ea typeface="+mn-ea"/>
              </a:rPr>
              <a:t>site</a:t>
            </a:r>
            <a:r>
              <a:rPr lang="en-US" dirty="0" smtClean="0">
                <a:ea typeface="+mn-ea"/>
              </a:rPr>
              <a:t>-</a:t>
            </a:r>
            <a:r>
              <a:rPr lang="en-US" dirty="0" err="1" smtClean="0">
                <a:ea typeface="+mn-ea"/>
              </a:rPr>
              <a:t>urile</a:t>
            </a:r>
            <a:r>
              <a:rPr lang="en-US" dirty="0" smtClean="0">
                <a:ea typeface="+mn-ea"/>
              </a:rPr>
              <a:t> din </a:t>
            </a:r>
            <a:r>
              <a:rPr lang="en-US" dirty="0" err="1" smtClean="0">
                <a:ea typeface="+mn-ea"/>
              </a:rPr>
              <a:t>campanie</a:t>
            </a:r>
            <a:r>
              <a:rPr lang="ro-RO" dirty="0" smtClean="0">
                <a:ea typeface="+mn-ea"/>
              </a:rPr>
              <a:t> </a:t>
            </a:r>
            <a:r>
              <a:rPr lang="en-US" dirty="0" err="1" smtClean="0">
                <a:ea typeface="+mn-ea"/>
              </a:rPr>
              <a:t>pe</a:t>
            </a:r>
            <a:r>
              <a:rPr lang="en-US" dirty="0" smtClean="0">
                <a:ea typeface="+mn-ea"/>
              </a:rPr>
              <a:t> </a:t>
            </a:r>
            <a:r>
              <a:rPr lang="ro-RO" dirty="0" smtClean="0">
                <a:ea typeface="+mn-ea"/>
              </a:rPr>
              <a:t>care </a:t>
            </a:r>
            <a:r>
              <a:rPr lang="en-US" dirty="0" err="1" smtClean="0">
                <a:ea typeface="+mn-ea"/>
              </a:rPr>
              <a:t>sunt</a:t>
            </a:r>
            <a:r>
              <a:rPr lang="ro-RO" dirty="0" smtClean="0">
                <a:ea typeface="+mn-ea"/>
              </a:rPr>
              <a:t> plasat</a:t>
            </a:r>
            <a:r>
              <a:rPr lang="en-US" dirty="0" smtClean="0">
                <a:ea typeface="+mn-ea"/>
              </a:rPr>
              <a:t>e </a:t>
            </a:r>
            <a:r>
              <a:rPr lang="ro-RO" dirty="0" smtClean="0">
                <a:ea typeface="+mn-ea"/>
              </a:rPr>
              <a:t>(de exemplu: </a:t>
            </a:r>
            <a:r>
              <a:rPr lang="en-US" dirty="0" err="1" smtClean="0">
                <a:ea typeface="+mn-ea"/>
              </a:rPr>
              <a:t>pe</a:t>
            </a:r>
            <a:r>
              <a:rPr lang="en-US" dirty="0" smtClean="0">
                <a:ea typeface="+mn-ea"/>
              </a:rPr>
              <a:t> </a:t>
            </a:r>
            <a:r>
              <a:rPr lang="ro-RO" dirty="0" smtClean="0">
                <a:ea typeface="+mn-ea"/>
              </a:rPr>
              <a:t>www.220.ro)</a:t>
            </a:r>
            <a:br>
              <a:rPr lang="ro-RO" dirty="0" smtClean="0">
                <a:ea typeface="+mn-ea"/>
              </a:rPr>
            </a:br>
            <a:r>
              <a:rPr lang="ro-RO" dirty="0">
                <a:ea typeface="+mn-ea"/>
              </a:rPr>
              <a:t/>
            </a:r>
            <a:br>
              <a:rPr lang="ro-RO" dirty="0">
                <a:ea typeface="+mn-ea"/>
              </a:rPr>
            </a:br>
            <a:r>
              <a:rPr lang="ro-RO" dirty="0">
                <a:ea typeface="+mn-ea"/>
              </a:rPr>
              <a:t/>
            </a:r>
            <a:br>
              <a:rPr lang="ro-RO" dirty="0">
                <a:ea typeface="+mn-ea"/>
              </a:rPr>
            </a:br>
            <a:r>
              <a:rPr lang="ro-RO" dirty="0">
                <a:ea typeface="+mn-ea"/>
              </a:rPr>
              <a:t/>
            </a:r>
            <a:br>
              <a:rPr lang="ro-RO" dirty="0">
                <a:ea typeface="+mn-ea"/>
              </a:rPr>
            </a:br>
            <a:r>
              <a:rPr lang="ro-RO" dirty="0">
                <a:ea typeface="+mn-ea"/>
              </a:rPr>
              <a:t/>
            </a:r>
            <a:br>
              <a:rPr lang="ro-RO" dirty="0">
                <a:ea typeface="+mn-ea"/>
              </a:rPr>
            </a:br>
            <a:r>
              <a:rPr lang="ro-RO" dirty="0">
                <a:ea typeface="+mn-ea"/>
              </a:rPr>
              <a:t/>
            </a:r>
            <a:br>
              <a:rPr lang="ro-RO" dirty="0">
                <a:ea typeface="+mn-ea"/>
              </a:rPr>
            </a:br>
            <a:r>
              <a:rPr lang="ro-RO" dirty="0">
                <a:ea typeface="+mn-ea"/>
              </a:rPr>
              <a:t/>
            </a:r>
            <a:br>
              <a:rPr lang="ro-RO" dirty="0">
                <a:ea typeface="+mn-ea"/>
              </a:rPr>
            </a:br>
            <a:endParaRPr lang="en-US" dirty="0" smtClean="0">
              <a:ea typeface="+mn-ea"/>
            </a:endParaRPr>
          </a:p>
          <a:p>
            <a:pPr fontAlgn="auto">
              <a:spcAft>
                <a:spcPts val="0"/>
              </a:spcAft>
              <a:defRPr/>
            </a:pPr>
            <a:endParaRPr lang="en-US" dirty="0">
              <a:ea typeface="+mn-ea"/>
            </a:endParaRPr>
          </a:p>
          <a:p>
            <a:pPr fontAlgn="auto">
              <a:spcAft>
                <a:spcPts val="0"/>
              </a:spcAft>
              <a:defRPr/>
            </a:pPr>
            <a:endParaRPr lang="en-US" dirty="0" smtClean="0">
              <a:ea typeface="+mn-ea"/>
            </a:endParaRPr>
          </a:p>
          <a:p>
            <a:pPr fontAlgn="auto">
              <a:spcAft>
                <a:spcPts val="0"/>
              </a:spcAft>
              <a:defRPr/>
            </a:pPr>
            <a:endParaRPr lang="en-US" dirty="0">
              <a:ea typeface="+mn-ea"/>
            </a:endParaRPr>
          </a:p>
          <a:p>
            <a:pPr fontAlgn="auto">
              <a:spcAft>
                <a:spcPts val="0"/>
              </a:spcAft>
              <a:defRPr/>
            </a:pPr>
            <a:r>
              <a:rPr lang="ro-RO" dirty="0" smtClean="0">
                <a:ea typeface="+mn-ea"/>
              </a:rPr>
              <a:t>Utilizator</a:t>
            </a:r>
            <a:r>
              <a:rPr lang="en-US" dirty="0" smtClean="0">
                <a:ea typeface="+mn-ea"/>
              </a:rPr>
              <a:t>ii </a:t>
            </a:r>
            <a:r>
              <a:rPr lang="en-US" dirty="0" err="1" smtClean="0">
                <a:ea typeface="+mn-ea"/>
              </a:rPr>
              <a:t>urmaresc</a:t>
            </a:r>
            <a:r>
              <a:rPr lang="en-US" dirty="0" smtClean="0">
                <a:ea typeface="+mn-ea"/>
              </a:rPr>
              <a:t> </a:t>
            </a:r>
            <a:r>
              <a:rPr lang="en-US" dirty="0" err="1" smtClean="0">
                <a:ea typeface="+mn-ea"/>
              </a:rPr>
              <a:t>actiunea</a:t>
            </a:r>
            <a:r>
              <a:rPr lang="en-US" dirty="0" smtClean="0">
                <a:ea typeface="+mn-ea"/>
              </a:rPr>
              <a:t> din branding</a:t>
            </a:r>
            <a:r>
              <a:rPr lang="ro-RO" dirty="0" smtClean="0">
                <a:ea typeface="+mn-ea"/>
              </a:rPr>
              <a:t> banner</a:t>
            </a:r>
            <a:r>
              <a:rPr lang="en-US" dirty="0" smtClean="0">
                <a:ea typeface="+mn-ea"/>
              </a:rPr>
              <a:t>e </a:t>
            </a:r>
            <a:r>
              <a:rPr lang="en-US" dirty="0" err="1" smtClean="0">
                <a:ea typeface="+mn-ea"/>
              </a:rPr>
              <a:t>si</a:t>
            </a:r>
            <a:r>
              <a:rPr lang="en-US" dirty="0" smtClean="0">
                <a:ea typeface="+mn-ea"/>
              </a:rPr>
              <a:t> pot </a:t>
            </a:r>
            <a:r>
              <a:rPr lang="en-US" dirty="0" err="1" smtClean="0">
                <a:ea typeface="+mn-ea"/>
              </a:rPr>
              <a:t>sa</a:t>
            </a:r>
            <a:r>
              <a:rPr lang="en-US" dirty="0" smtClean="0">
                <a:ea typeface="+mn-ea"/>
              </a:rPr>
              <a:t> </a:t>
            </a:r>
            <a:r>
              <a:rPr lang="en-US" dirty="0" err="1" smtClean="0">
                <a:ea typeface="+mn-ea"/>
              </a:rPr>
              <a:t>dea</a:t>
            </a:r>
            <a:r>
              <a:rPr lang="en-US" dirty="0" smtClean="0">
                <a:ea typeface="+mn-ea"/>
              </a:rPr>
              <a:t> click </a:t>
            </a:r>
            <a:r>
              <a:rPr lang="en-US" dirty="0" err="1" smtClean="0">
                <a:ea typeface="+mn-ea"/>
              </a:rPr>
              <a:t>pe</a:t>
            </a:r>
            <a:r>
              <a:rPr lang="en-US" dirty="0" smtClean="0">
                <a:ea typeface="+mn-ea"/>
              </a:rPr>
              <a:t> </a:t>
            </a:r>
            <a:r>
              <a:rPr lang="en-US" dirty="0" err="1" smtClean="0">
                <a:ea typeface="+mn-ea"/>
              </a:rPr>
              <a:t>ele</a:t>
            </a:r>
            <a:r>
              <a:rPr lang="en-US" dirty="0" smtClean="0">
                <a:ea typeface="+mn-ea"/>
              </a:rPr>
              <a:t>. </a:t>
            </a:r>
            <a:r>
              <a:rPr lang="en-US" dirty="0" err="1" smtClean="0">
                <a:ea typeface="+mn-ea"/>
              </a:rPr>
              <a:t>Activitatea</a:t>
            </a:r>
            <a:r>
              <a:rPr lang="en-US" dirty="0" smtClean="0">
                <a:ea typeface="+mn-ea"/>
              </a:rPr>
              <a:t> </a:t>
            </a:r>
            <a:r>
              <a:rPr lang="en-US" dirty="0" err="1" smtClean="0">
                <a:ea typeface="+mn-ea"/>
              </a:rPr>
              <a:t>bannerelor</a:t>
            </a:r>
            <a:r>
              <a:rPr lang="en-US" dirty="0" smtClean="0">
                <a:ea typeface="+mn-ea"/>
              </a:rPr>
              <a:t> nu </a:t>
            </a:r>
            <a:r>
              <a:rPr lang="en-US" dirty="0" err="1" smtClean="0">
                <a:ea typeface="+mn-ea"/>
              </a:rPr>
              <a:t>afecteaza</a:t>
            </a:r>
            <a:r>
              <a:rPr lang="en-US" dirty="0" smtClean="0">
                <a:ea typeface="+mn-ea"/>
              </a:rPr>
              <a:t> </a:t>
            </a:r>
            <a:r>
              <a:rPr lang="en-US" dirty="0" err="1" smtClean="0">
                <a:ea typeface="+mn-ea"/>
              </a:rPr>
              <a:t>intractiunea</a:t>
            </a:r>
            <a:r>
              <a:rPr lang="en-US" dirty="0" smtClean="0">
                <a:ea typeface="+mn-ea"/>
              </a:rPr>
              <a:t> </a:t>
            </a:r>
            <a:r>
              <a:rPr lang="en-US" dirty="0" err="1" smtClean="0">
                <a:ea typeface="+mn-ea"/>
              </a:rPr>
              <a:t>consumatorului</a:t>
            </a:r>
            <a:r>
              <a:rPr lang="en-US" dirty="0" smtClean="0">
                <a:ea typeface="+mn-ea"/>
              </a:rPr>
              <a:t> </a:t>
            </a:r>
            <a:r>
              <a:rPr lang="en-US" dirty="0" err="1" smtClean="0">
                <a:ea typeface="+mn-ea"/>
              </a:rPr>
              <a:t>pe</a:t>
            </a:r>
            <a:r>
              <a:rPr lang="en-US" dirty="0" smtClean="0">
                <a:ea typeface="+mn-ea"/>
              </a:rPr>
              <a:t> site.</a:t>
            </a:r>
            <a:r>
              <a:rPr lang="ro-RO" dirty="0" smtClean="0">
                <a:ea typeface="+mn-ea"/>
              </a:rPr>
              <a:t> </a:t>
            </a:r>
            <a:r>
              <a:rPr lang="ro-RO" dirty="0">
                <a:ea typeface="+mn-ea"/>
              </a:rPr>
              <a:t/>
            </a:r>
            <a:br>
              <a:rPr lang="ro-RO" dirty="0">
                <a:ea typeface="+mn-ea"/>
              </a:rPr>
            </a:br>
            <a:r>
              <a:rPr lang="ro-RO" dirty="0">
                <a:ea typeface="+mn-ea"/>
              </a:rPr>
              <a:t/>
            </a:r>
            <a:br>
              <a:rPr lang="ro-RO" dirty="0">
                <a:ea typeface="+mn-ea"/>
              </a:rPr>
            </a:br>
            <a:r>
              <a:rPr lang="ro-RO" dirty="0">
                <a:ea typeface="+mn-ea"/>
              </a:rPr>
              <a:t/>
            </a:r>
            <a:br>
              <a:rPr lang="ro-RO" dirty="0">
                <a:ea typeface="+mn-ea"/>
              </a:rPr>
            </a:br>
            <a:r>
              <a:rPr lang="ro-RO" dirty="0">
                <a:ea typeface="+mn-ea"/>
              </a:rPr>
              <a:t/>
            </a:r>
            <a:br>
              <a:rPr lang="ro-RO" dirty="0">
                <a:ea typeface="+mn-ea"/>
              </a:rPr>
            </a:br>
            <a:r>
              <a:rPr lang="ro-RO" dirty="0">
                <a:ea typeface="+mn-ea"/>
              </a:rPr>
              <a:t/>
            </a:r>
            <a:br>
              <a:rPr lang="ro-RO" dirty="0">
                <a:ea typeface="+mn-ea"/>
              </a:rPr>
            </a:br>
            <a:r>
              <a:rPr lang="ro-RO" dirty="0">
                <a:ea typeface="+mn-ea"/>
              </a:rPr>
              <a:t/>
            </a:r>
            <a:br>
              <a:rPr lang="ro-RO" dirty="0">
                <a:ea typeface="+mn-ea"/>
              </a:rPr>
            </a:br>
            <a:r>
              <a:rPr lang="ro-RO" dirty="0">
                <a:ea typeface="+mn-ea"/>
              </a:rPr>
              <a:t/>
            </a:r>
            <a:br>
              <a:rPr lang="ro-RO" dirty="0">
                <a:ea typeface="+mn-ea"/>
              </a:rPr>
            </a:br>
            <a:r>
              <a:rPr lang="ro-RO" dirty="0">
                <a:ea typeface="+mn-ea"/>
              </a:rPr>
              <a:t/>
            </a:r>
            <a:br>
              <a:rPr lang="ro-RO" dirty="0">
                <a:ea typeface="+mn-ea"/>
              </a:rPr>
            </a:br>
            <a:endParaRPr lang="en-US" dirty="0" smtClean="0">
              <a:ea typeface="+mn-ea"/>
            </a:endParaRPr>
          </a:p>
          <a:p>
            <a:pPr fontAlgn="auto">
              <a:spcAft>
                <a:spcPts val="0"/>
              </a:spcAft>
              <a:defRPr/>
            </a:pPr>
            <a:endParaRPr lang="en-US" dirty="0">
              <a:ea typeface="+mn-ea"/>
            </a:endParaRPr>
          </a:p>
          <a:p>
            <a:pPr fontAlgn="auto">
              <a:spcAft>
                <a:spcPts val="0"/>
              </a:spcAft>
              <a:defRPr/>
            </a:pPr>
            <a:endParaRPr lang="en-US" dirty="0" smtClean="0">
              <a:ea typeface="+mn-ea"/>
            </a:endParaRPr>
          </a:p>
          <a:p>
            <a:pPr fontAlgn="auto">
              <a:spcAft>
                <a:spcPts val="0"/>
              </a:spcAft>
              <a:defRPr/>
            </a:pPr>
            <a:endParaRPr lang="en-US" dirty="0">
              <a:ea typeface="+mn-ea"/>
            </a:endParaRPr>
          </a:p>
          <a:p>
            <a:pPr fontAlgn="auto">
              <a:spcAft>
                <a:spcPts val="0"/>
              </a:spcAft>
              <a:defRPr/>
            </a:pPr>
            <a:endParaRPr lang="en-US" dirty="0" smtClean="0">
              <a:ea typeface="+mn-ea"/>
            </a:endParaRPr>
          </a:p>
          <a:p>
            <a:pPr fontAlgn="auto">
              <a:spcAft>
                <a:spcPts val="0"/>
              </a:spcAft>
              <a:defRPr/>
            </a:pPr>
            <a:r>
              <a:rPr lang="en-US" dirty="0" err="1" smtClean="0">
                <a:ea typeface="+mn-ea"/>
              </a:rPr>
              <a:t>Dupa</a:t>
            </a:r>
            <a:r>
              <a:rPr lang="en-US" dirty="0" smtClean="0">
                <a:ea typeface="+mn-ea"/>
              </a:rPr>
              <a:t> click</a:t>
            </a:r>
            <a:r>
              <a:rPr lang="ro-RO" dirty="0" smtClean="0">
                <a:ea typeface="+mn-ea"/>
              </a:rPr>
              <a:t> utilizator</a:t>
            </a:r>
            <a:r>
              <a:rPr lang="en-US" dirty="0" smtClean="0">
                <a:ea typeface="+mn-ea"/>
              </a:rPr>
              <a:t>ii </a:t>
            </a:r>
            <a:r>
              <a:rPr lang="en-US" dirty="0" err="1" smtClean="0">
                <a:ea typeface="+mn-ea"/>
              </a:rPr>
              <a:t>ajung</a:t>
            </a:r>
            <a:r>
              <a:rPr lang="en-US" dirty="0" smtClean="0">
                <a:ea typeface="+mn-ea"/>
              </a:rPr>
              <a:t> </a:t>
            </a:r>
            <a:r>
              <a:rPr lang="en-US" dirty="0" err="1" smtClean="0">
                <a:ea typeface="+mn-ea"/>
              </a:rPr>
              <a:t>pe</a:t>
            </a:r>
            <a:r>
              <a:rPr lang="en-US" dirty="0" smtClean="0">
                <a:ea typeface="+mn-ea"/>
              </a:rPr>
              <a:t> </a:t>
            </a:r>
            <a:r>
              <a:rPr lang="en-US" dirty="0" err="1" smtClean="0">
                <a:ea typeface="+mn-ea"/>
              </a:rPr>
              <a:t>pagina</a:t>
            </a:r>
            <a:r>
              <a:rPr lang="en-US" dirty="0" smtClean="0">
                <a:ea typeface="+mn-ea"/>
              </a:rPr>
              <a:t> de </a:t>
            </a:r>
            <a:r>
              <a:rPr lang="en-US" dirty="0" err="1" smtClean="0">
                <a:ea typeface="+mn-ea"/>
              </a:rPr>
              <a:t>destinatie</a:t>
            </a:r>
            <a:r>
              <a:rPr lang="en-US" dirty="0" smtClean="0">
                <a:ea typeface="+mn-ea"/>
              </a:rPr>
              <a:t> </a:t>
            </a:r>
            <a:r>
              <a:rPr lang="en-US" dirty="0" err="1" smtClean="0">
                <a:ea typeface="+mn-ea"/>
              </a:rPr>
              <a:t>Coldrex</a:t>
            </a:r>
            <a:r>
              <a:rPr lang="ro-RO" dirty="0" smtClean="0">
                <a:ea typeface="+mn-ea"/>
              </a:rPr>
              <a:t>, unde po</a:t>
            </a:r>
            <a:r>
              <a:rPr lang="en-US" dirty="0" smtClean="0">
                <a:ea typeface="+mn-ea"/>
              </a:rPr>
              <a:t>t  </a:t>
            </a:r>
            <a:r>
              <a:rPr lang="en-US" dirty="0" err="1" smtClean="0">
                <a:ea typeface="+mn-ea"/>
              </a:rPr>
              <a:t>urmari</a:t>
            </a:r>
            <a:r>
              <a:rPr lang="en-US" dirty="0" smtClean="0">
                <a:ea typeface="+mn-ea"/>
              </a:rPr>
              <a:t> </a:t>
            </a:r>
            <a:r>
              <a:rPr lang="en-US" dirty="0" err="1" smtClean="0">
                <a:ea typeface="+mn-ea"/>
              </a:rPr>
              <a:t>spotul</a:t>
            </a:r>
            <a:r>
              <a:rPr lang="en-US" dirty="0" smtClean="0">
                <a:ea typeface="+mn-ea"/>
              </a:rPr>
              <a:t> TV </a:t>
            </a:r>
            <a:r>
              <a:rPr lang="en-US" dirty="0" err="1" smtClean="0">
                <a:ea typeface="+mn-ea"/>
              </a:rPr>
              <a:t>si</a:t>
            </a:r>
            <a:r>
              <a:rPr lang="en-US" dirty="0" smtClean="0">
                <a:ea typeface="+mn-ea"/>
              </a:rPr>
              <a:t> ulterior</a:t>
            </a:r>
            <a:r>
              <a:rPr lang="ro-RO" dirty="0" smtClean="0">
                <a:ea typeface="+mn-ea"/>
              </a:rPr>
              <a:t> juca</a:t>
            </a:r>
            <a:r>
              <a:rPr lang="en-US" dirty="0" smtClean="0">
                <a:ea typeface="+mn-ea"/>
              </a:rPr>
              <a:t> 3 </a:t>
            </a:r>
            <a:r>
              <a:rPr lang="en-US" dirty="0" err="1" smtClean="0">
                <a:ea typeface="+mn-ea"/>
              </a:rPr>
              <a:t>jocuri</a:t>
            </a:r>
            <a:r>
              <a:rPr lang="en-US" dirty="0" smtClean="0">
                <a:ea typeface="+mn-ea"/>
              </a:rPr>
              <a:t>.</a:t>
            </a:r>
          </a:p>
          <a:p>
            <a:pPr marL="0" indent="0" fontAlgn="auto">
              <a:spcAft>
                <a:spcPts val="0"/>
              </a:spcAft>
              <a:buFont typeface="Arial" pitchFamily="34" charset="0"/>
              <a:buNone/>
              <a:defRPr/>
            </a:pPr>
            <a:r>
              <a:rPr lang="ro-RO" dirty="0">
                <a:ea typeface="+mn-ea"/>
              </a:rPr>
              <a:t/>
            </a:r>
            <a:br>
              <a:rPr lang="ro-RO" dirty="0">
                <a:ea typeface="+mn-ea"/>
              </a:rPr>
            </a:br>
            <a:endParaRPr lang="en-US" dirty="0" smtClean="0">
              <a:ea typeface="+mn-ea"/>
            </a:endParaRPr>
          </a:p>
          <a:p>
            <a:pPr fontAlgn="auto">
              <a:spcAft>
                <a:spcPts val="0"/>
              </a:spcAft>
              <a:defRPr/>
            </a:pPr>
            <a:r>
              <a:rPr lang="ro-RO" dirty="0" smtClean="0">
                <a:ea typeface="+mn-ea"/>
              </a:rPr>
              <a:t>În </a:t>
            </a:r>
            <a:r>
              <a:rPr lang="en-US" dirty="0" smtClean="0">
                <a:ea typeface="+mn-ea"/>
              </a:rPr>
              <a:t>slide-</a:t>
            </a:r>
            <a:r>
              <a:rPr lang="en-US" dirty="0" err="1" smtClean="0">
                <a:ea typeface="+mn-ea"/>
              </a:rPr>
              <a:t>urile</a:t>
            </a:r>
            <a:r>
              <a:rPr lang="ro-RO" dirty="0" smtClean="0">
                <a:ea typeface="+mn-ea"/>
              </a:rPr>
              <a:t> </a:t>
            </a:r>
            <a:r>
              <a:rPr lang="ro-RO" dirty="0">
                <a:ea typeface="+mn-ea"/>
              </a:rPr>
              <a:t>următoare, </a:t>
            </a:r>
            <a:r>
              <a:rPr lang="en-US" dirty="0" err="1" smtClean="0">
                <a:ea typeface="+mn-ea"/>
              </a:rPr>
              <a:t>sunt</a:t>
            </a:r>
            <a:r>
              <a:rPr lang="en-US" dirty="0" smtClean="0">
                <a:ea typeface="+mn-ea"/>
              </a:rPr>
              <a:t> </a:t>
            </a:r>
            <a:r>
              <a:rPr lang="en-US" dirty="0" err="1" smtClean="0">
                <a:ea typeface="+mn-ea"/>
              </a:rPr>
              <a:t>detaliate</a:t>
            </a:r>
            <a:r>
              <a:rPr lang="en-US" dirty="0" smtClean="0">
                <a:ea typeface="+mn-ea"/>
              </a:rPr>
              <a:t> </a:t>
            </a:r>
            <a:r>
              <a:rPr lang="en-US" dirty="0" err="1" smtClean="0">
                <a:ea typeface="+mn-ea"/>
              </a:rPr>
              <a:t>cadru</a:t>
            </a:r>
            <a:r>
              <a:rPr lang="en-US" dirty="0" smtClean="0">
                <a:ea typeface="+mn-ea"/>
              </a:rPr>
              <a:t> cu </a:t>
            </a:r>
            <a:r>
              <a:rPr lang="en-US" dirty="0" err="1" smtClean="0">
                <a:ea typeface="+mn-ea"/>
              </a:rPr>
              <a:t>cadru</a:t>
            </a:r>
            <a:r>
              <a:rPr lang="en-US" dirty="0" smtClean="0">
                <a:ea typeface="+mn-ea"/>
              </a:rPr>
              <a:t> </a:t>
            </a:r>
            <a:r>
              <a:rPr lang="en-US" dirty="0" err="1" smtClean="0">
                <a:ea typeface="+mn-ea"/>
              </a:rPr>
              <a:t>bannerul</a:t>
            </a:r>
            <a:r>
              <a:rPr lang="en-US" dirty="0" smtClean="0">
                <a:ea typeface="+mn-ea"/>
              </a:rPr>
              <a:t> </a:t>
            </a:r>
            <a:r>
              <a:rPr lang="en-US" dirty="0" err="1" smtClean="0">
                <a:ea typeface="+mn-ea"/>
              </a:rPr>
              <a:t>si</a:t>
            </a:r>
            <a:r>
              <a:rPr lang="en-US" dirty="0" smtClean="0">
                <a:ea typeface="+mn-ea"/>
              </a:rPr>
              <a:t> </a:t>
            </a:r>
            <a:r>
              <a:rPr lang="en-US" dirty="0" err="1" smtClean="0">
                <a:ea typeface="+mn-ea"/>
              </a:rPr>
              <a:t>pagina</a:t>
            </a:r>
            <a:r>
              <a:rPr lang="en-US" dirty="0" smtClean="0">
                <a:ea typeface="+mn-ea"/>
              </a:rPr>
              <a:t> de </a:t>
            </a:r>
            <a:r>
              <a:rPr lang="en-US" dirty="0" err="1" smtClean="0">
                <a:ea typeface="+mn-ea"/>
              </a:rPr>
              <a:t>destinatie</a:t>
            </a:r>
            <a:r>
              <a:rPr lang="en-US" dirty="0" smtClean="0">
                <a:ea typeface="+mn-ea"/>
              </a:rPr>
              <a:t> </a:t>
            </a:r>
            <a:r>
              <a:rPr lang="en-US" dirty="0" err="1" smtClean="0">
                <a:ea typeface="+mn-ea"/>
              </a:rPr>
              <a:t>Coldrex</a:t>
            </a:r>
            <a:r>
              <a:rPr lang="en-US" dirty="0" smtClean="0">
                <a:ea typeface="+mn-ea"/>
              </a:rPr>
              <a:t>. </a:t>
            </a:r>
            <a:endParaRPr lang="en-US" dirty="0">
              <a:ea typeface="+mn-ea"/>
            </a:endParaRPr>
          </a:p>
        </p:txBody>
      </p:sp>
      <p:pic>
        <p:nvPicPr>
          <p:cNvPr id="6" name="Picture 3" descr="\\fileserver\SMGFiles\SMInteractive\Clienti\Glaxo\2012\Coldrex\toamna\prezentari finale anm\FINALE\ro\banner sah ro\01.png"/>
          <p:cNvPicPr>
            <a:picLocks noChangeAspect="1" noChangeArrowheads="1"/>
          </p:cNvPicPr>
          <p:nvPr/>
        </p:nvPicPr>
        <p:blipFill>
          <a:blip r:embed="rId2" cstate="print"/>
          <a:srcRect/>
          <a:stretch>
            <a:fillRect/>
          </a:stretch>
        </p:blipFill>
        <p:spPr bwMode="auto">
          <a:xfrm>
            <a:off x="3048000" y="1905000"/>
            <a:ext cx="2468563" cy="1316037"/>
          </a:xfrm>
          <a:prstGeom prst="rect">
            <a:avLst/>
          </a:prstGeom>
          <a:noFill/>
          <a:ln w="9525">
            <a:noFill/>
            <a:miter lim="800000"/>
            <a:headEnd/>
            <a:tailEnd/>
          </a:ln>
        </p:spPr>
      </p:pic>
      <p:sp>
        <p:nvSpPr>
          <p:cNvPr id="7" name="Oval 6"/>
          <p:cNvSpPr/>
          <p:nvPr/>
        </p:nvSpPr>
        <p:spPr>
          <a:xfrm>
            <a:off x="3124200" y="1828800"/>
            <a:ext cx="2417763" cy="876300"/>
          </a:xfrm>
          <a:prstGeom prst="ellipse">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dirty="0" err="1">
              <a:latin typeface="Tondo" pitchFamily="34" charset="0"/>
              <a:cs typeface="Tondo Regular"/>
            </a:endParaRPr>
          </a:p>
        </p:txBody>
      </p:sp>
      <p:sp>
        <p:nvSpPr>
          <p:cNvPr id="8" name="Oval 7"/>
          <p:cNvSpPr/>
          <p:nvPr/>
        </p:nvSpPr>
        <p:spPr>
          <a:xfrm>
            <a:off x="4419600" y="2438400"/>
            <a:ext cx="1219200" cy="800100"/>
          </a:xfrm>
          <a:prstGeom prst="ellipse">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dirty="0" err="1">
              <a:latin typeface="Tondo" pitchFamily="34" charset="0"/>
              <a:cs typeface="Tondo Regular"/>
            </a:endParaRPr>
          </a:p>
        </p:txBody>
      </p:sp>
      <p:pic>
        <p:nvPicPr>
          <p:cNvPr id="9" name="Picture 3" descr="\\fileserver\SMGFiles\SMInteractive\Clienti\Glaxo\2012\Coldrex\toamna\prezentari finale anm\FINALE\ro\banner sah ro\01.png"/>
          <p:cNvPicPr>
            <a:picLocks noChangeAspect="1" noChangeArrowheads="1"/>
          </p:cNvPicPr>
          <p:nvPr/>
        </p:nvPicPr>
        <p:blipFill>
          <a:blip r:embed="rId3" cstate="print"/>
          <a:srcRect/>
          <a:stretch>
            <a:fillRect/>
          </a:stretch>
        </p:blipFill>
        <p:spPr bwMode="auto">
          <a:xfrm>
            <a:off x="1371600" y="3886200"/>
            <a:ext cx="2371725" cy="1265237"/>
          </a:xfrm>
          <a:prstGeom prst="rect">
            <a:avLst/>
          </a:prstGeom>
          <a:noFill/>
          <a:ln w="9525">
            <a:noFill/>
            <a:miter lim="800000"/>
            <a:headEnd/>
            <a:tailEnd/>
          </a:ln>
        </p:spPr>
      </p:pic>
      <p:pic>
        <p:nvPicPr>
          <p:cNvPr id="10" name="Picture 2"/>
          <p:cNvPicPr>
            <a:picLocks noChangeAspect="1"/>
          </p:cNvPicPr>
          <p:nvPr/>
        </p:nvPicPr>
        <p:blipFill>
          <a:blip r:embed="rId4" cstate="print"/>
          <a:srcRect/>
          <a:stretch>
            <a:fillRect/>
          </a:stretch>
        </p:blipFill>
        <p:spPr bwMode="auto">
          <a:xfrm>
            <a:off x="5715000" y="3810000"/>
            <a:ext cx="1427163" cy="1509712"/>
          </a:xfrm>
          <a:prstGeom prst="rect">
            <a:avLst/>
          </a:prstGeom>
          <a:noFill/>
          <a:ln w="9525">
            <a:noFill/>
            <a:miter lim="800000"/>
            <a:headEnd/>
            <a:tailEnd/>
          </a:ln>
        </p:spPr>
      </p:pic>
      <p:cxnSp>
        <p:nvCxnSpPr>
          <p:cNvPr id="11" name="Straight Arrow Connector 10"/>
          <p:cNvCxnSpPr/>
          <p:nvPr/>
        </p:nvCxnSpPr>
        <p:spPr>
          <a:xfrm>
            <a:off x="3657600" y="4419600"/>
            <a:ext cx="18208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23"/>
          <p:cNvSpPr txBox="1">
            <a:spLocks noChangeArrowheads="1"/>
          </p:cNvSpPr>
          <p:nvPr/>
        </p:nvSpPr>
        <p:spPr bwMode="auto">
          <a:xfrm>
            <a:off x="3733800" y="4495800"/>
            <a:ext cx="1919287" cy="400050"/>
          </a:xfrm>
          <a:prstGeom prst="rect">
            <a:avLst/>
          </a:prstGeom>
          <a:noFill/>
          <a:ln w="9525">
            <a:noFill/>
            <a:miter lim="800000"/>
            <a:headEnd/>
            <a:tailEnd/>
          </a:ln>
        </p:spPr>
        <p:txBody>
          <a:bodyPr>
            <a:spAutoFit/>
          </a:bodyPr>
          <a:lstStyle/>
          <a:p>
            <a:r>
              <a:rPr lang="en-US" sz="1000" dirty="0"/>
              <a:t>(click fie  pe bannerul de sus, fie pe cel din dreapta jos)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895600"/>
            <a:ext cx="7467600" cy="1143000"/>
          </a:xfrm>
        </p:spPr>
        <p:txBody>
          <a:bodyPr/>
          <a:lstStyle/>
          <a:p>
            <a:r>
              <a:rPr lang="en-US" dirty="0" smtClean="0"/>
              <a:t>Va multumim !</a:t>
            </a:r>
            <a:endParaRPr lang="en-US" dirty="0"/>
          </a:p>
        </p:txBody>
      </p:sp>
      <p:pic>
        <p:nvPicPr>
          <p:cNvPr id="5" name="Picture 2" descr="C:\Documents and Settings\nicolae.fotin\Desktop\sigla anmdm .jpg"/>
          <p:cNvPicPr>
            <a:picLocks noChangeAspect="1" noChangeArrowheads="1"/>
          </p:cNvPicPr>
          <p:nvPr/>
        </p:nvPicPr>
        <p:blipFill>
          <a:blip r:embed="rId2" cstate="print"/>
          <a:srcRect/>
          <a:stretch>
            <a:fillRect/>
          </a:stretch>
        </p:blipFill>
        <p:spPr bwMode="auto">
          <a:xfrm>
            <a:off x="4191000" y="2286000"/>
            <a:ext cx="3100753" cy="287927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Publicitatea prin internet catre publicul larg</a:t>
            </a:r>
            <a:endParaRPr lang="en-US" dirty="0"/>
          </a:p>
        </p:txBody>
      </p:sp>
      <p:pic>
        <p:nvPicPr>
          <p:cNvPr id="6" name="Content Placeholder 5" descr="generalpublic_img.jpg"/>
          <p:cNvPicPr>
            <a:picLocks noGrp="1" noChangeAspect="1"/>
          </p:cNvPicPr>
          <p:nvPr>
            <p:ph sz="quarter" idx="1"/>
          </p:nvPr>
        </p:nvPicPr>
        <p:blipFill>
          <a:blip r:embed="rId2" cstate="print"/>
          <a:stretch>
            <a:fillRect/>
          </a:stretch>
        </p:blipFill>
        <p:spPr>
          <a:xfrm>
            <a:off x="457200" y="3233536"/>
            <a:ext cx="7467600" cy="1606952"/>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Publicitatea prin internet catre publicul larg</a:t>
            </a:r>
            <a:endParaRPr lang="en-US" dirty="0"/>
          </a:p>
        </p:txBody>
      </p:sp>
      <p:sp>
        <p:nvSpPr>
          <p:cNvPr id="3" name="Content Placeholder 2"/>
          <p:cNvSpPr>
            <a:spLocks noGrp="1"/>
          </p:cNvSpPr>
          <p:nvPr>
            <p:ph sz="quarter" idx="1"/>
          </p:nvPr>
        </p:nvSpPr>
        <p:spPr/>
        <p:txBody>
          <a:bodyPr/>
          <a:lstStyle/>
          <a:p>
            <a:endParaRPr lang="en-US" b="1" dirty="0" smtClean="0"/>
          </a:p>
          <a:p>
            <a:endParaRPr lang="en-US" b="1" dirty="0" smtClean="0"/>
          </a:p>
          <a:p>
            <a:r>
              <a:rPr lang="en-US" b="1" dirty="0" smtClean="0"/>
              <a:t>Art. 42. </a:t>
            </a:r>
            <a:r>
              <a:rPr lang="en-US" dirty="0" smtClean="0"/>
              <a:t>(4) Este interzisa publicitatea destinată publicului larg prezentata prin intermediul retelelor de socializare- de ex. facebook, twitter, etc., sau al aplicatiilor mobile android.</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Publicitatea prin internet catre publicul larg</a:t>
            </a:r>
            <a:endParaRPr lang="en-US" dirty="0"/>
          </a:p>
        </p:txBody>
      </p:sp>
      <p:sp>
        <p:nvSpPr>
          <p:cNvPr id="3" name="Content Placeholder 2"/>
          <p:cNvSpPr>
            <a:spLocks noGrp="1"/>
          </p:cNvSpPr>
          <p:nvPr>
            <p:ph sz="quarter" idx="1"/>
          </p:nvPr>
        </p:nvSpPr>
        <p:spPr/>
        <p:txBody>
          <a:bodyPr/>
          <a:lstStyle/>
          <a:p>
            <a:endParaRPr lang="en-US" dirty="0" smtClean="0"/>
          </a:p>
          <a:p>
            <a:endParaRPr lang="en-US" dirty="0" smtClean="0"/>
          </a:p>
          <a:p>
            <a:r>
              <a:rPr lang="en-US" dirty="0" smtClean="0"/>
              <a:t>Publicitatea prin internet (la fel ca orice altă formă de publicitate) indiferent de forma sub care se realizează, trebuie supusă evaluării şi aprobării ANMDM.</a:t>
            </a:r>
            <a:endParaRPr lang="en-US" b="1"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Paginile Web</a:t>
            </a:r>
            <a:endParaRPr lang="en-US" dirty="0"/>
          </a:p>
        </p:txBody>
      </p:sp>
      <p:sp>
        <p:nvSpPr>
          <p:cNvPr id="3" name="Content Placeholder 2"/>
          <p:cNvSpPr>
            <a:spLocks noGrp="1"/>
          </p:cNvSpPr>
          <p:nvPr>
            <p:ph sz="quarter" idx="1"/>
          </p:nvPr>
        </p:nvSpPr>
        <p:spPr/>
        <p:txBody>
          <a:bodyPr/>
          <a:lstStyle/>
          <a:p>
            <a:r>
              <a:rPr lang="en-US" dirty="0" smtClean="0"/>
              <a:t>Orice pagină web trebuie să identifice clar:</a:t>
            </a:r>
          </a:p>
          <a:p>
            <a:pPr lvl="1"/>
            <a:r>
              <a:rPr lang="en-US" dirty="0" smtClean="0"/>
              <a:t>identitatea şi adresa fizică şi electronică a sponsorului (sponsorilor) paginii web;</a:t>
            </a:r>
          </a:p>
          <a:p>
            <a:pPr lvl="1"/>
            <a:r>
              <a:rPr lang="en-US" dirty="0" smtClean="0"/>
              <a:t>referinţe complete privitoare la sursa/sursele tuturor informaţiilor medicale incluse pe pagina web;</a:t>
            </a:r>
          </a:p>
          <a:p>
            <a:pPr lvl="1"/>
            <a:r>
              <a:rPr lang="en-US" dirty="0" smtClean="0"/>
              <a:t>audienţa ţintă a paginii web (de ex., pacienţi şi publicul larg, sau o combinaţie a acestora);</a:t>
            </a:r>
          </a:p>
          <a:p>
            <a:pPr lvl="1"/>
            <a:r>
              <a:rPr lang="en-US" dirty="0" smtClean="0"/>
              <a:t>numarul vizei si data eliberarii acesteia, sub forma: </a:t>
            </a:r>
            <a:r>
              <a:rPr lang="en-US" i="1" dirty="0" smtClean="0"/>
              <a:t>„viza de publicitate nr. /data</a:t>
            </a:r>
            <a:r>
              <a:rPr lang="en-US" dirty="0" smtClean="0"/>
              <a:t>….”</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Conţinutul paginilor web</a:t>
            </a:r>
            <a:endParaRPr lang="en-US" dirty="0"/>
          </a:p>
        </p:txBody>
      </p:sp>
      <p:sp>
        <p:nvSpPr>
          <p:cNvPr id="3" name="Content Placeholder 2"/>
          <p:cNvSpPr>
            <a:spLocks noGrp="1"/>
          </p:cNvSpPr>
          <p:nvPr>
            <p:ph sz="quarter" idx="1"/>
          </p:nvPr>
        </p:nvSpPr>
        <p:spPr/>
        <p:txBody>
          <a:bodyPr/>
          <a:lstStyle/>
          <a:p>
            <a:r>
              <a:rPr lang="en-US" dirty="0" smtClean="0"/>
              <a:t>Informaţiile incluse pe pagina web trebuie actualizate ori de cate ori apar modificari semnificative ale APP si/sau de practica medicala, şi supuse avizării ANMDM; trebuie sa se afişeze clar, pentru fiecare pagină şi/sau subiect, după cum este aplicabil, data cea mai recentă la care a fost actualizată informaţia respectivă.</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Conţinutul paginilor web</a:t>
            </a:r>
            <a:endParaRPr lang="en-US" dirty="0"/>
          </a:p>
        </p:txBody>
      </p:sp>
      <p:sp>
        <p:nvSpPr>
          <p:cNvPr id="3" name="Content Placeholder 2"/>
          <p:cNvSpPr>
            <a:spLocks noGrp="1"/>
          </p:cNvSpPr>
          <p:nvPr>
            <p:ph sz="quarter" idx="1"/>
          </p:nvPr>
        </p:nvSpPr>
        <p:spPr/>
        <p:txBody>
          <a:bodyPr/>
          <a:lstStyle/>
          <a:p>
            <a:r>
              <a:rPr lang="en-US" dirty="0" smtClean="0"/>
              <a:t>Informaţiile care pot fi incluse într-un singur site web sau în site-uri multiple sunt:</a:t>
            </a:r>
          </a:p>
          <a:p>
            <a:pPr lvl="1"/>
            <a:r>
              <a:rPr lang="en-US" i="1" dirty="0" smtClean="0"/>
              <a:t>Informaţii generale despre companie </a:t>
            </a:r>
          </a:p>
          <a:p>
            <a:pPr lvl="1"/>
            <a:r>
              <a:rPr lang="en-US" i="1" dirty="0" smtClean="0"/>
              <a:t>Informaţii legate de educaţia pentru sănătate </a:t>
            </a:r>
          </a:p>
          <a:p>
            <a:pPr lvl="1"/>
            <a:r>
              <a:rPr lang="en-US" i="1" dirty="0" smtClean="0"/>
              <a:t>Informaţii promoţionale destinate pacienţilor şi marelui public </a:t>
            </a:r>
          </a:p>
          <a:p>
            <a:pPr lvl="1"/>
            <a:r>
              <a:rPr lang="en-US" i="1" dirty="0" smtClean="0"/>
              <a:t>Informaţii nepromoţionale pentru pacienţi şi pentru publicul larg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Publicitatea prin internet catre publicul larg</a:t>
            </a:r>
            <a:endParaRPr lang="en-US" dirty="0"/>
          </a:p>
        </p:txBody>
      </p:sp>
      <p:sp>
        <p:nvSpPr>
          <p:cNvPr id="3" name="Content Placeholder 2"/>
          <p:cNvSpPr>
            <a:spLocks noGrp="1"/>
          </p:cNvSpPr>
          <p:nvPr>
            <p:ph sz="quarter" idx="1"/>
          </p:nvPr>
        </p:nvSpPr>
        <p:spPr/>
        <p:txBody>
          <a:bodyPr/>
          <a:lstStyle/>
          <a:p>
            <a:endParaRPr lang="en-US" dirty="0" smtClean="0"/>
          </a:p>
          <a:p>
            <a:endParaRPr lang="en-US" dirty="0" smtClean="0"/>
          </a:p>
          <a:p>
            <a:r>
              <a:rPr lang="en-US" dirty="0" smtClean="0"/>
              <a:t>Nu se recomandă realizarea de publicitate la medicamentele de uz uman prin e-mail sau telefonie mobilă (SMS)</a:t>
            </a:r>
          </a:p>
          <a:p>
            <a:r>
              <a:rPr lang="en-US" dirty="0" smtClean="0"/>
              <a:t>Website-urile trebuie să se conformeze legislaţiei şi codurilor de conduită aplicabile care reglementează caracterul privat, securitatea şi confidenţialitatea informaţiilor de uz personal</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53</TotalTime>
  <Words>854</Words>
  <Application>Microsoft Office PowerPoint</Application>
  <PresentationFormat>On-screen Show (4:3)</PresentationFormat>
  <Paragraphs>87</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Oriel</vt:lpstr>
      <vt:lpstr>Publicitatea prin Internet</vt:lpstr>
      <vt:lpstr>Definitie</vt:lpstr>
      <vt:lpstr>Publicitatea prin internet catre publicul larg</vt:lpstr>
      <vt:lpstr>Publicitatea prin internet catre publicul larg</vt:lpstr>
      <vt:lpstr>Publicitatea prin internet catre publicul larg</vt:lpstr>
      <vt:lpstr>Paginile Web</vt:lpstr>
      <vt:lpstr>Conţinutul paginilor web</vt:lpstr>
      <vt:lpstr>Conţinutul paginilor web</vt:lpstr>
      <vt:lpstr>Publicitatea prin internet catre publicul larg</vt:lpstr>
      <vt:lpstr>Link-uri de la alte website-uri</vt:lpstr>
      <vt:lpstr>Publicitatea prin internet catre Profesionisti</vt:lpstr>
      <vt:lpstr>Publicitatea prin internet catre Profesionisti</vt:lpstr>
      <vt:lpstr>Publicitatea prin internet catre Profesionisti</vt:lpstr>
      <vt:lpstr>Publicitatea prin interne Bune Practici</vt:lpstr>
      <vt:lpstr>Google Adwords</vt:lpstr>
      <vt:lpstr>Pagini Web</vt:lpstr>
      <vt:lpstr>Pagini Web</vt:lpstr>
      <vt:lpstr>Banner on-line</vt:lpstr>
      <vt:lpstr>Banner on-line</vt:lpstr>
      <vt:lpstr>Cum functioneaza campania online – Bannere Internt</vt:lpstr>
      <vt:lpstr>Va multumim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Publicitatea prin Internet</dc:title>
  <dc:creator>Saer</dc:creator>
  <cp:lastModifiedBy>Saer</cp:lastModifiedBy>
  <cp:revision>8</cp:revision>
  <dcterms:created xsi:type="dcterms:W3CDTF">2006-08-16T00:00:00Z</dcterms:created>
  <dcterms:modified xsi:type="dcterms:W3CDTF">2014-06-06T04:14:28Z</dcterms:modified>
</cp:coreProperties>
</file>