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91" r:id="rId2"/>
    <p:sldId id="592" r:id="rId3"/>
    <p:sldId id="593" r:id="rId4"/>
    <p:sldId id="596" r:id="rId5"/>
    <p:sldId id="594" r:id="rId6"/>
    <p:sldId id="597" r:id="rId7"/>
  </p:sldIdLst>
  <p:sldSz cx="9144000" cy="6858000" type="screen4x3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58ED5"/>
    <a:srgbClr val="CCECFF"/>
    <a:srgbClr val="4A7CE0"/>
    <a:srgbClr val="FF3300"/>
    <a:srgbClr val="BB6FB8"/>
    <a:srgbClr val="0033CC"/>
    <a:srgbClr val="9999FF"/>
    <a:srgbClr val="2AD03A"/>
    <a:srgbClr val="F6F636"/>
    <a:srgbClr val="CCFF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9" autoAdjust="0"/>
    <p:restoredTop sz="99000" autoAdjust="0"/>
  </p:normalViewPr>
  <p:slideViewPr>
    <p:cSldViewPr snapToGrid="0" snapToObjects="1">
      <p:cViewPr>
        <p:scale>
          <a:sx n="100" d="100"/>
          <a:sy n="100" d="100"/>
        </p:scale>
        <p:origin x="-552" y="50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4" d="100"/>
        <a:sy n="134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6175"/>
          </a:xfrm>
          <a:prstGeom prst="rect">
            <a:avLst/>
          </a:prstGeom>
        </p:spPr>
        <p:txBody>
          <a:bodyPr vert="horz" lIns="90680" tIns="45340" rIns="90680" bIns="453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35" y="2"/>
            <a:ext cx="2945659" cy="496175"/>
          </a:xfrm>
          <a:prstGeom prst="rect">
            <a:avLst/>
          </a:prstGeom>
        </p:spPr>
        <p:txBody>
          <a:bodyPr vert="horz" lIns="90680" tIns="45340" rIns="90680" bIns="45340" rtlCol="0"/>
          <a:lstStyle>
            <a:lvl1pPr algn="r">
              <a:defRPr sz="1200"/>
            </a:lvl1pPr>
          </a:lstStyle>
          <a:p>
            <a:fld id="{F842F281-51F9-44B9-B340-1D49D11436DC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30467"/>
            <a:ext cx="2945659" cy="496174"/>
          </a:xfrm>
          <a:prstGeom prst="rect">
            <a:avLst/>
          </a:prstGeom>
        </p:spPr>
        <p:txBody>
          <a:bodyPr vert="horz" lIns="90680" tIns="45340" rIns="90680" bIns="453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35" y="9430467"/>
            <a:ext cx="2945659" cy="496174"/>
          </a:xfrm>
          <a:prstGeom prst="rect">
            <a:avLst/>
          </a:prstGeom>
        </p:spPr>
        <p:txBody>
          <a:bodyPr vert="horz" lIns="90680" tIns="45340" rIns="90680" bIns="45340" rtlCol="0" anchor="b"/>
          <a:lstStyle>
            <a:lvl1pPr algn="r">
              <a:defRPr sz="1200"/>
            </a:lvl1pPr>
          </a:lstStyle>
          <a:p>
            <a:fld id="{3B893A5F-F2DB-4F56-9E61-3A1CA9C564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2692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5658" cy="496410"/>
          </a:xfrm>
          <a:prstGeom prst="rect">
            <a:avLst/>
          </a:prstGeom>
        </p:spPr>
        <p:txBody>
          <a:bodyPr vert="horz" lIns="90824" tIns="45413" rIns="90824" bIns="4541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4"/>
            <a:ext cx="2945658" cy="496410"/>
          </a:xfrm>
          <a:prstGeom prst="rect">
            <a:avLst/>
          </a:prstGeom>
        </p:spPr>
        <p:txBody>
          <a:bodyPr vert="horz" wrap="square" lIns="90824" tIns="45413" rIns="90824" bIns="454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CB6C917-DD89-4356-8619-934396190427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24" tIns="45413" rIns="90824" bIns="4541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11"/>
            <a:ext cx="5438140" cy="4467701"/>
          </a:xfrm>
          <a:prstGeom prst="rect">
            <a:avLst/>
          </a:prstGeom>
        </p:spPr>
        <p:txBody>
          <a:bodyPr vert="horz" lIns="90824" tIns="45413" rIns="90824" bIns="4541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6"/>
            <a:ext cx="2945658" cy="496410"/>
          </a:xfrm>
          <a:prstGeom prst="rect">
            <a:avLst/>
          </a:prstGeom>
        </p:spPr>
        <p:txBody>
          <a:bodyPr vert="horz" lIns="90824" tIns="45413" rIns="90824" bIns="4541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6"/>
            <a:ext cx="2945658" cy="496410"/>
          </a:xfrm>
          <a:prstGeom prst="rect">
            <a:avLst/>
          </a:prstGeom>
        </p:spPr>
        <p:txBody>
          <a:bodyPr vert="horz" wrap="square" lIns="90824" tIns="45413" rIns="90824" bIns="454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4659DC6-5371-4B42-BF6D-992D458F9F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6774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3ABBA8-5DAF-479C-8084-1BCE6E43819C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E7165-78CD-4B44-A334-4BCB30E05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B0930E-DC54-4BC1-BF63-DA361795FAB8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C3B4C-DB21-41C7-98DA-80BD5A5E1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06B7F6-50B0-4BDF-8E5E-E488F435A280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1B7FA-F6C8-4128-99AD-DDDF1D3E3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8B2AF6-F1F4-41DC-BC15-FE6431C66217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486A8-A9A5-459D-9A90-F7AEBD9CA5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BD21CF-47C9-4A02-BCFA-E8087C1494B6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D33E4-F299-4763-A162-DC8E22F205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68838-4235-4DA6-B592-1CF06CCBAE94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2B83B-76D1-4071-96B7-0B83FE088B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BCE2CB-963E-4E79-B2AC-2B1752E58553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34815-74C0-4240-A1FF-C6BA5F481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6C2650-A6C5-495D-81DB-81D0D1311FFA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0EC64-8643-4A2C-BB8B-19B921B3B6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9C65A2-6CD3-4E2A-BAB7-A3DB0C0AD04D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AE8C5-9C78-4BDF-ACD3-EA392566F2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39BCC9-6CC1-461B-BDF2-A4703B1CCE86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79926-AB86-4FA6-AAD0-6B6577C8E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627451-D749-46E2-83F2-0FF35879D6C4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72F82-F76A-4A27-B830-B36A02D96B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448588B-D8C9-4403-8DC4-8401A3DA12D4}" type="datetime1">
              <a:rPr lang="en-US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6939A8A-5AFA-4E66-A2EA-EEFD1997C6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pitchFamily="-106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pitchFamily="-106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pitchFamily="-106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pitchFamily="-106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pitchFamily="-106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pitchFamily="-106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Worksheet1.xls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nferin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5211"/>
            <a:ext cx="9052475" cy="678935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23850" y="1430293"/>
            <a:ext cx="8497795" cy="37610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74650" indent="-374650" defTabSz="1000125">
              <a:spcBef>
                <a:spcPct val="20000"/>
              </a:spcBef>
            </a:pP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12 </a:t>
            </a:r>
            <a:r>
              <a:rPr lang="en-US" sz="2000" b="1" dirty="0" err="1" smtClean="0">
                <a:solidFill>
                  <a:schemeClr val="bg1"/>
                </a:solidFill>
                <a:latin typeface="+mn-lt"/>
              </a:rPr>
              <a:t>Conferinte</a:t>
            </a: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+mn-lt"/>
              </a:rPr>
              <a:t>Farmaceutice</a:t>
            </a:r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 in 2017 </a:t>
            </a:r>
          </a:p>
          <a:p>
            <a:pPr marL="374650" indent="-374650" algn="ctr" defTabSz="1000125">
              <a:spcBef>
                <a:spcPct val="20000"/>
              </a:spcBef>
            </a:pPr>
            <a:endParaRPr lang="en-US" sz="2000" dirty="0" smtClean="0">
              <a:solidFill>
                <a:schemeClr val="bg1"/>
              </a:solidFill>
              <a:latin typeface="+mn-lt"/>
            </a:endParaRPr>
          </a:p>
          <a:p>
            <a:pPr marL="374650" indent="-374650" defTabSz="1000125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cu o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traditie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de 16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ani</a:t>
            </a:r>
            <a:endParaRPr lang="ro-RO" dirty="0" smtClean="0">
              <a:solidFill>
                <a:schemeClr val="bg1"/>
              </a:solidFill>
              <a:latin typeface="+mn-lt"/>
            </a:endParaRPr>
          </a:p>
          <a:p>
            <a:pPr marL="374650" indent="-374650" defTabSz="1000125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en-US" dirty="0" smtClean="0">
              <a:solidFill>
                <a:schemeClr val="bg1"/>
              </a:solidFill>
              <a:latin typeface="+mn-lt"/>
            </a:endParaRPr>
          </a:p>
          <a:p>
            <a:pPr marL="374650" indent="-374650" defTabSz="1000125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+mn-lt"/>
              </a:rPr>
              <a:t>adresate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farmacistilor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&amp;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asistentilor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de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farmacie</a:t>
            </a:r>
            <a:endParaRPr lang="ro-RO" dirty="0" smtClean="0">
              <a:solidFill>
                <a:schemeClr val="bg1"/>
              </a:solidFill>
              <a:latin typeface="+mn-lt"/>
            </a:endParaRPr>
          </a:p>
          <a:p>
            <a:pPr marL="374650" indent="-374650" defTabSz="1000125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en-US" dirty="0" smtClean="0">
              <a:solidFill>
                <a:schemeClr val="bg1"/>
              </a:solidFill>
              <a:latin typeface="+mn-lt"/>
            </a:endParaRPr>
          </a:p>
          <a:p>
            <a:pPr marL="374650" indent="-374650" defTabSz="1000125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chemeClr val="bg1"/>
                </a:solidFill>
                <a:latin typeface="+mn-lt"/>
              </a:rPr>
              <a:t>intre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150 si 450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participanti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pe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eveniment</a:t>
            </a:r>
            <a:endParaRPr lang="ro-RO" dirty="0" smtClean="0">
              <a:solidFill>
                <a:schemeClr val="bg1"/>
              </a:solidFill>
              <a:latin typeface="+mn-lt"/>
            </a:endParaRPr>
          </a:p>
          <a:p>
            <a:pPr marL="374650" indent="-374650" defTabSz="1000125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en-US" dirty="0" smtClean="0">
              <a:solidFill>
                <a:schemeClr val="bg1"/>
              </a:solidFill>
              <a:latin typeface="+mn-lt"/>
            </a:endParaRPr>
          </a:p>
          <a:p>
            <a:pPr marL="374650" indent="-374650" defTabSz="1000125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in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parteneriat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cu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producatorii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de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medicamente</a:t>
            </a:r>
            <a:endParaRPr lang="ro-RO" dirty="0" smtClean="0">
              <a:solidFill>
                <a:schemeClr val="bg1"/>
              </a:solidFill>
              <a:latin typeface="+mn-lt"/>
            </a:endParaRPr>
          </a:p>
          <a:p>
            <a:pPr marL="374650" indent="-374650" defTabSz="1000125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en-US" dirty="0" smtClean="0">
              <a:solidFill>
                <a:schemeClr val="bg1"/>
              </a:solidFill>
              <a:latin typeface="+mn-lt"/>
            </a:endParaRPr>
          </a:p>
          <a:p>
            <a:pPr marL="374650" indent="-374650" defTabSz="1000125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  <a:latin typeface="+mn-lt"/>
              </a:rPr>
              <a:t>curs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creditat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cu 8 </a:t>
            </a:r>
            <a:r>
              <a:rPr lang="en-US" dirty="0" err="1" smtClean="0">
                <a:solidFill>
                  <a:schemeClr val="bg1"/>
                </a:solidFill>
                <a:latin typeface="+mn-lt"/>
              </a:rPr>
              <a:t>puncte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 EFC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7175" y="367380"/>
            <a:ext cx="75065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000125">
              <a:spcBef>
                <a:spcPct val="20000"/>
              </a:spcBef>
              <a:defRPr/>
            </a:pPr>
            <a:r>
              <a:rPr lang="en-US" sz="2400" b="1" kern="0" dirty="0" err="1" smtClean="0">
                <a:solidFill>
                  <a:schemeClr val="tx2"/>
                </a:solidFill>
                <a:latin typeface="+mn-lt"/>
              </a:rPr>
              <a:t>Conferintele</a:t>
            </a:r>
            <a:r>
              <a:rPr lang="en-US" sz="2400" b="1" kern="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kern="0" dirty="0" err="1" smtClean="0">
                <a:solidFill>
                  <a:schemeClr val="tx2"/>
                </a:solidFill>
                <a:latin typeface="+mn-lt"/>
              </a:rPr>
              <a:t>Farmaceutice</a:t>
            </a:r>
            <a:r>
              <a:rPr lang="en-US" sz="2400" b="1" kern="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kern="0" dirty="0" err="1" smtClean="0">
                <a:solidFill>
                  <a:schemeClr val="tx2"/>
                </a:solidFill>
                <a:latin typeface="+mn-lt"/>
              </a:rPr>
              <a:t>Regionale</a:t>
            </a:r>
            <a:r>
              <a:rPr lang="en-US" sz="2400" b="1" kern="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b="1" kern="0" dirty="0" err="1" smtClean="0">
                <a:solidFill>
                  <a:schemeClr val="tx2"/>
                </a:solidFill>
                <a:latin typeface="+mn-lt"/>
              </a:rPr>
              <a:t>Mediplus</a:t>
            </a:r>
            <a:endParaRPr lang="en-US" sz="2400" b="1" kern="0" dirty="0" smtClean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2" name="Picture 6" descr="Fotograf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78346">
            <a:off x="6217095" y="1169391"/>
            <a:ext cx="2628900" cy="1971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13" name="Picture 2" descr="Fotografi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893077">
            <a:off x="5382001" y="2686262"/>
            <a:ext cx="2322616" cy="17310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pic>
        <p:nvPicPr>
          <p:cNvPr id="15" name="Picture 14" descr="Bacau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624186">
            <a:off x="7125274" y="157908"/>
            <a:ext cx="1453995" cy="19386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2" descr="Fotografi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1613">
            <a:off x="7106879" y="2452519"/>
            <a:ext cx="1655714" cy="21985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 descr="14720364_1173721462702911_7351085302637537707_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58522" y="1145707"/>
            <a:ext cx="1976469" cy="15729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nferin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28626" y="1241829"/>
            <a:ext cx="8543924" cy="5078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o-RO" b="1" dirty="0" smtClean="0">
                <a:solidFill>
                  <a:schemeClr val="bg1"/>
                </a:solidFill>
                <a:latin typeface="+mj-lt"/>
              </a:rPr>
              <a:t>Introducere </a:t>
            </a:r>
            <a:r>
              <a:rPr lang="ro-RO" dirty="0" smtClean="0">
                <a:solidFill>
                  <a:schemeClr val="bg1"/>
                </a:solidFill>
              </a:rPr>
              <a:t>15:00 - 15:15</a:t>
            </a:r>
            <a:endParaRPr lang="ro-RO" b="1" dirty="0" smtClean="0">
              <a:solidFill>
                <a:schemeClr val="bg1"/>
              </a:solidFill>
              <a:latin typeface="+mj-lt"/>
            </a:endParaRPr>
          </a:p>
          <a:p>
            <a:endParaRPr lang="ro-RO" b="1" dirty="0" smtClean="0">
              <a:solidFill>
                <a:schemeClr val="bg1"/>
              </a:solidFill>
              <a:latin typeface="+mj-lt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+mj-lt"/>
              </a:rPr>
              <a:t>Sesiunea </a:t>
            </a:r>
            <a:r>
              <a:rPr lang="ro-RO" b="1" dirty="0">
                <a:solidFill>
                  <a:schemeClr val="bg1"/>
                </a:solidFill>
                <a:latin typeface="+mj-lt"/>
              </a:rPr>
              <a:t>1</a:t>
            </a:r>
            <a:endParaRPr lang="it-IT" b="1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	</a:t>
            </a:r>
            <a:r>
              <a:rPr lang="ro-RO" dirty="0" smtClean="0">
                <a:solidFill>
                  <a:schemeClr val="bg1"/>
                </a:solidFill>
                <a:latin typeface="+mj-lt"/>
              </a:rPr>
              <a:t>15:15 – 16:00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Comunicarea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stiintifica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:</a:t>
            </a:r>
          </a:p>
          <a:p>
            <a:pPr lvl="3">
              <a:buFont typeface="Arial" pitchFamily="34" charset="0"/>
              <a:buChar char="•"/>
            </a:pPr>
            <a:r>
              <a:rPr lang="ro-RO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prezentarea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sustinuta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de Prof. Univ. Dr. Farm.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Dumitru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Lupuleasa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: </a:t>
            </a:r>
            <a:r>
              <a:rPr lang="en-US" b="1" i="1" dirty="0" smtClean="0">
                <a:solidFill>
                  <a:schemeClr val="bg1"/>
                </a:solidFill>
                <a:latin typeface="+mj-lt"/>
              </a:rPr>
              <a:t>“</a:t>
            </a:r>
            <a:r>
              <a:rPr lang="it-IT" b="1" i="1" dirty="0" smtClean="0">
                <a:solidFill>
                  <a:schemeClr val="bg1"/>
                </a:solidFill>
                <a:latin typeface="+mj-lt"/>
              </a:rPr>
              <a:t>Dilema tratamentului Oncologic: sa distrugi sau sa repari celula canceroasa?”</a:t>
            </a:r>
            <a:endParaRPr lang="en-US" b="1" i="1" dirty="0" smtClean="0">
              <a:solidFill>
                <a:schemeClr val="bg1"/>
              </a:solidFill>
              <a:latin typeface="+mj-lt"/>
            </a:endParaRPr>
          </a:p>
          <a:p>
            <a:pPr lvl="3">
              <a:buFont typeface="Arial" pitchFamily="34" charset="0"/>
              <a:buChar char="•"/>
            </a:pPr>
            <a:r>
              <a:rPr lang="ro-RO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sectiune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de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intrebari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si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raspunsuri</a:t>
            </a:r>
            <a:endParaRPr lang="ro-RO" dirty="0">
              <a:solidFill>
                <a:schemeClr val="bg1"/>
              </a:solidFill>
              <a:latin typeface="+mj-lt"/>
            </a:endParaRPr>
          </a:p>
          <a:p>
            <a:r>
              <a:rPr lang="en-US" b="1" dirty="0" err="1">
                <a:solidFill>
                  <a:schemeClr val="bg1"/>
                </a:solidFill>
              </a:rPr>
              <a:t>Sesiunea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ro-RO" b="1" dirty="0" smtClean="0">
                <a:solidFill>
                  <a:schemeClr val="bg1"/>
                </a:solidFill>
              </a:rPr>
              <a:t>2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1</a:t>
            </a:r>
            <a:r>
              <a:rPr lang="ro-RO" dirty="0" smtClean="0">
                <a:solidFill>
                  <a:schemeClr val="bg1"/>
                </a:solidFill>
              </a:rPr>
              <a:t>6</a:t>
            </a:r>
            <a:r>
              <a:rPr lang="en-US" dirty="0" smtClean="0">
                <a:solidFill>
                  <a:schemeClr val="bg1"/>
                </a:solidFill>
              </a:rPr>
              <a:t>:00 </a:t>
            </a:r>
            <a:r>
              <a:rPr lang="en-US" dirty="0">
                <a:solidFill>
                  <a:schemeClr val="bg1"/>
                </a:solidFill>
              </a:rPr>
              <a:t>-</a:t>
            </a:r>
            <a:r>
              <a:rPr lang="en-US" dirty="0" smtClean="0">
                <a:solidFill>
                  <a:schemeClr val="bg1"/>
                </a:solidFill>
              </a:rPr>
              <a:t>1</a:t>
            </a:r>
            <a:r>
              <a:rPr lang="ro-RO" dirty="0" smtClean="0">
                <a:solidFill>
                  <a:schemeClr val="bg1"/>
                </a:solidFill>
              </a:rPr>
              <a:t>7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r>
              <a:rPr lang="ro-RO" dirty="0" smtClean="0">
                <a:solidFill>
                  <a:schemeClr val="bg1"/>
                </a:solidFill>
              </a:rPr>
              <a:t>00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Prezentari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producatori</a:t>
            </a:r>
            <a:r>
              <a:rPr lang="en-US" dirty="0">
                <a:solidFill>
                  <a:schemeClr val="bg1"/>
                </a:solidFill>
              </a:rPr>
              <a:t> – </a:t>
            </a:r>
            <a:r>
              <a:rPr lang="en-US" dirty="0" err="1">
                <a:solidFill>
                  <a:schemeClr val="bg1"/>
                </a:solidFill>
              </a:rPr>
              <a:t>sesiune</a:t>
            </a:r>
            <a:r>
              <a:rPr lang="en-US" dirty="0">
                <a:solidFill>
                  <a:schemeClr val="bg1"/>
                </a:solidFill>
              </a:rPr>
              <a:t> 15 min / </a:t>
            </a:r>
            <a:r>
              <a:rPr lang="en-US" dirty="0" err="1">
                <a:solidFill>
                  <a:schemeClr val="bg1"/>
                </a:solidFill>
              </a:rPr>
              <a:t>prezentare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endParaRPr lang="ro-RO" b="1" dirty="0" smtClean="0">
              <a:solidFill>
                <a:schemeClr val="bg1"/>
              </a:solidFill>
              <a:latin typeface="+mj-lt"/>
            </a:endParaRPr>
          </a:p>
          <a:p>
            <a:r>
              <a:rPr lang="ro-RO" b="1" dirty="0" smtClean="0">
                <a:solidFill>
                  <a:schemeClr val="bg1"/>
                </a:solidFill>
                <a:latin typeface="+mj-lt"/>
              </a:rPr>
              <a:t>Coffee break </a:t>
            </a:r>
            <a:r>
              <a:rPr lang="en-US" dirty="0">
                <a:solidFill>
                  <a:schemeClr val="bg1"/>
                </a:solidFill>
              </a:rPr>
              <a:t>1</a:t>
            </a:r>
            <a:r>
              <a:rPr lang="ro-RO" dirty="0">
                <a:solidFill>
                  <a:schemeClr val="bg1"/>
                </a:solidFill>
              </a:rPr>
              <a:t>7</a:t>
            </a:r>
            <a:r>
              <a:rPr lang="en-US" dirty="0">
                <a:solidFill>
                  <a:schemeClr val="bg1"/>
                </a:solidFill>
              </a:rPr>
              <a:t>:</a:t>
            </a:r>
            <a:r>
              <a:rPr lang="ro-RO" dirty="0">
                <a:solidFill>
                  <a:schemeClr val="bg1"/>
                </a:solidFill>
              </a:rPr>
              <a:t>00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ro-RO" dirty="0" smtClean="0">
                <a:solidFill>
                  <a:schemeClr val="bg1"/>
                </a:solidFill>
              </a:rPr>
              <a:t>- </a:t>
            </a:r>
            <a:r>
              <a:rPr lang="en-US" dirty="0">
                <a:solidFill>
                  <a:schemeClr val="bg1"/>
                </a:solidFill>
              </a:rPr>
              <a:t>1</a:t>
            </a:r>
            <a:r>
              <a:rPr lang="ro-RO" dirty="0">
                <a:solidFill>
                  <a:schemeClr val="bg1"/>
                </a:solidFill>
              </a:rPr>
              <a:t>7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r>
              <a:rPr lang="ro-RO" dirty="0" smtClean="0">
                <a:solidFill>
                  <a:schemeClr val="bg1"/>
                </a:solidFill>
              </a:rPr>
              <a:t>20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o-RO" b="1" dirty="0" smtClean="0">
              <a:solidFill>
                <a:schemeClr val="bg1"/>
              </a:solidFill>
              <a:latin typeface="+mj-lt"/>
            </a:endParaRPr>
          </a:p>
          <a:p>
            <a:r>
              <a:rPr lang="ro-RO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ro-RO" b="1" dirty="0" smtClean="0">
                <a:solidFill>
                  <a:schemeClr val="bg1"/>
                </a:solidFill>
                <a:latin typeface="+mj-lt"/>
              </a:rPr>
            </a:br>
            <a:r>
              <a:rPr lang="it-IT" b="1" dirty="0" smtClean="0">
                <a:solidFill>
                  <a:schemeClr val="bg1"/>
                </a:solidFill>
                <a:latin typeface="+mj-lt"/>
              </a:rPr>
              <a:t>Sesiunea 3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	</a:t>
            </a:r>
            <a:r>
              <a:rPr lang="ro-RO" dirty="0">
                <a:solidFill>
                  <a:schemeClr val="bg1"/>
                </a:solidFill>
              </a:rPr>
              <a:t> </a:t>
            </a:r>
            <a:r>
              <a:rPr lang="ro-RO" dirty="0" smtClean="0">
                <a:solidFill>
                  <a:schemeClr val="bg1"/>
                </a:solidFill>
              </a:rPr>
              <a:t>17:20 – 18:20 Panel de discutii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nteractiv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endParaRPr lang="it-IT" dirty="0" smtClean="0">
              <a:solidFill>
                <a:schemeClr val="bg1"/>
              </a:solidFill>
              <a:latin typeface="+mj-lt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+mj-lt"/>
              </a:rPr>
              <a:t>Sesiunea 4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	</a:t>
            </a:r>
            <a:r>
              <a:rPr lang="ro-RO" dirty="0" smtClean="0">
                <a:solidFill>
                  <a:schemeClr val="bg1"/>
                </a:solidFill>
                <a:latin typeface="+mj-lt"/>
              </a:rPr>
              <a:t>18:30: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Inmanare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+mj-lt"/>
              </a:rPr>
              <a:t>diplome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EFC / Cocktail &amp; Networking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6112" y="293503"/>
            <a:ext cx="5103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0125">
              <a:spcBef>
                <a:spcPct val="20000"/>
              </a:spcBef>
              <a:defRPr/>
            </a:pPr>
            <a:r>
              <a:rPr lang="en-US" sz="2400" b="1" kern="0" dirty="0" smtClean="0">
                <a:solidFill>
                  <a:schemeClr val="tx2"/>
                </a:solidFill>
                <a:latin typeface="+mn-lt"/>
              </a:rPr>
              <a:t>Agenda </a:t>
            </a:r>
            <a:r>
              <a:rPr lang="en-US" sz="2400" b="1" kern="0" dirty="0" err="1" smtClean="0">
                <a:solidFill>
                  <a:schemeClr val="tx2"/>
                </a:solidFill>
                <a:latin typeface="+mn-lt"/>
              </a:rPr>
              <a:t>conferinta</a:t>
            </a:r>
            <a:r>
              <a:rPr lang="ro-RO" sz="2400" b="1" kern="0" dirty="0" smtClean="0">
                <a:solidFill>
                  <a:schemeClr val="tx2"/>
                </a:solidFill>
                <a:latin typeface="+mn-lt"/>
              </a:rPr>
              <a:t> Mediplus</a:t>
            </a:r>
            <a:endParaRPr lang="en-US" sz="2400" b="1" kern="0" dirty="0" smtClean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nferin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6055" y="606056"/>
            <a:ext cx="8059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4650" indent="-374650" algn="ctr" defTabSz="1000125">
              <a:spcBef>
                <a:spcPct val="20000"/>
              </a:spcBef>
            </a:pPr>
            <a:endParaRPr lang="en-US" sz="16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6055" y="375223"/>
            <a:ext cx="4704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2"/>
                </a:solidFill>
                <a:latin typeface="+mn-lt"/>
              </a:rPr>
              <a:t>Sesiune</a:t>
            </a:r>
            <a:r>
              <a:rPr lang="en-US" sz="2400" b="1" dirty="0" smtClean="0">
                <a:solidFill>
                  <a:schemeClr val="tx2"/>
                </a:solidFill>
                <a:latin typeface="+mn-lt"/>
              </a:rPr>
              <a:t> 3 – </a:t>
            </a:r>
            <a:r>
              <a:rPr lang="ro-RO" sz="2400" b="1" dirty="0" smtClean="0">
                <a:solidFill>
                  <a:schemeClr val="tx2"/>
                </a:solidFill>
                <a:latin typeface="+mn-lt"/>
              </a:rPr>
              <a:t>Structura panel discutii </a:t>
            </a:r>
            <a:endParaRPr lang="en-US" sz="24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6055" y="1477926"/>
            <a:ext cx="8133907" cy="46782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o-RO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Propunere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sesiune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ro-RO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i="1" dirty="0" err="1" smtClean="0">
                <a:solidFill>
                  <a:schemeClr val="bg1"/>
                </a:solidFill>
              </a:rPr>
              <a:t>Managementul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farmaciei</a:t>
            </a:r>
            <a:r>
              <a:rPr lang="en-US" i="1" dirty="0" smtClean="0">
                <a:solidFill>
                  <a:schemeClr val="bg1"/>
                </a:solidFill>
              </a:rPr>
              <a:t> tale” – </a:t>
            </a:r>
            <a:r>
              <a:rPr lang="en-US" i="1" dirty="0" err="1" smtClean="0">
                <a:solidFill>
                  <a:schemeClr val="bg1"/>
                </a:solidFill>
              </a:rPr>
              <a:t>subiecte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</a:rPr>
              <a:t>propuse</a:t>
            </a:r>
            <a:r>
              <a:rPr lang="en-US" i="1" dirty="0" smtClean="0">
                <a:solidFill>
                  <a:schemeClr val="bg1"/>
                </a:solidFill>
              </a:rPr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1600" i="1" dirty="0" err="1" smtClean="0">
                <a:solidFill>
                  <a:schemeClr val="bg1"/>
                </a:solidFill>
              </a:rPr>
              <a:t>Modificari</a:t>
            </a:r>
            <a:r>
              <a:rPr lang="en-US" sz="1600" i="1" dirty="0" smtClean="0">
                <a:solidFill>
                  <a:schemeClr val="bg1"/>
                </a:solidFill>
              </a:rPr>
              <a:t> legislative cu impact </a:t>
            </a:r>
            <a:r>
              <a:rPr lang="en-US" sz="1600" i="1" dirty="0" err="1" smtClean="0">
                <a:solidFill>
                  <a:schemeClr val="bg1"/>
                </a:solidFill>
              </a:rPr>
              <a:t>asupra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activitatii</a:t>
            </a:r>
            <a:r>
              <a:rPr lang="en-US" sz="1600" i="1" dirty="0" smtClean="0">
                <a:solidFill>
                  <a:schemeClr val="bg1"/>
                </a:solidFill>
              </a:rPr>
              <a:t> de </a:t>
            </a:r>
            <a:r>
              <a:rPr lang="en-US" sz="1600" i="1" dirty="0" err="1" smtClean="0">
                <a:solidFill>
                  <a:schemeClr val="bg1"/>
                </a:solidFill>
              </a:rPr>
              <a:t>farmacie</a:t>
            </a:r>
            <a:endParaRPr lang="en-US" sz="1600" i="1" dirty="0" smtClean="0">
              <a:solidFill>
                <a:schemeClr val="bg1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US" sz="1600" i="1" dirty="0" err="1" smtClean="0">
                <a:solidFill>
                  <a:schemeClr val="bg1"/>
                </a:solidFill>
              </a:rPr>
              <a:t>Preluare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deseurilor</a:t>
            </a:r>
            <a:r>
              <a:rPr lang="en-US" sz="1600" i="1" dirty="0" smtClean="0">
                <a:solidFill>
                  <a:schemeClr val="bg1"/>
                </a:solidFill>
              </a:rPr>
              <a:t> din </a:t>
            </a:r>
            <a:r>
              <a:rPr lang="en-US" sz="1600" i="1" dirty="0" err="1" smtClean="0">
                <a:solidFill>
                  <a:schemeClr val="bg1"/>
                </a:solidFill>
              </a:rPr>
              <a:t>farmacie</a:t>
            </a:r>
            <a:r>
              <a:rPr lang="en-US" sz="1600" i="1" dirty="0" smtClean="0">
                <a:solidFill>
                  <a:schemeClr val="bg1"/>
                </a:solidFill>
              </a:rPr>
              <a:t> - </a:t>
            </a:r>
            <a:r>
              <a:rPr lang="en-US" sz="1600" i="1" dirty="0" err="1" smtClean="0">
                <a:solidFill>
                  <a:schemeClr val="bg1"/>
                </a:solidFill>
              </a:rPr>
              <a:t>provocari</a:t>
            </a:r>
            <a:endParaRPr lang="en-US" sz="1600" i="1" dirty="0" smtClean="0">
              <a:solidFill>
                <a:schemeClr val="bg1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US" sz="1600" i="1" dirty="0" err="1" smtClean="0">
                <a:solidFill>
                  <a:schemeClr val="bg1"/>
                </a:solidFill>
              </a:rPr>
              <a:t>Inspectia</a:t>
            </a:r>
            <a:r>
              <a:rPr lang="en-US" sz="1600" i="1" dirty="0" smtClean="0">
                <a:solidFill>
                  <a:schemeClr val="bg1"/>
                </a:solidFill>
              </a:rPr>
              <a:t> de </a:t>
            </a:r>
            <a:r>
              <a:rPr lang="en-US" sz="1600" i="1" dirty="0" err="1" smtClean="0">
                <a:solidFill>
                  <a:schemeClr val="bg1"/>
                </a:solidFill>
              </a:rPr>
              <a:t>risc</a:t>
            </a:r>
            <a:r>
              <a:rPr lang="en-US" sz="1600" i="1" dirty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si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inasprirea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conditiilor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minime</a:t>
            </a:r>
            <a:r>
              <a:rPr lang="en-US" sz="1600" i="1" dirty="0" smtClean="0">
                <a:solidFill>
                  <a:schemeClr val="bg1"/>
                </a:solidFill>
              </a:rPr>
              <a:t> de </a:t>
            </a:r>
            <a:r>
              <a:rPr lang="en-US" sz="1600" i="1" dirty="0" err="1" smtClean="0">
                <a:solidFill>
                  <a:schemeClr val="bg1"/>
                </a:solidFill>
              </a:rPr>
              <a:t>securitate</a:t>
            </a:r>
            <a:r>
              <a:rPr lang="en-US" sz="1600" i="1" dirty="0" smtClean="0">
                <a:solidFill>
                  <a:schemeClr val="bg1"/>
                </a:solidFill>
              </a:rPr>
              <a:t> in </a:t>
            </a:r>
            <a:r>
              <a:rPr lang="en-US" sz="1600" i="1" dirty="0" err="1" smtClean="0">
                <a:solidFill>
                  <a:schemeClr val="bg1"/>
                </a:solidFill>
              </a:rPr>
              <a:t>farmacie</a:t>
            </a:r>
            <a:endParaRPr lang="en-US" sz="1600" i="1" dirty="0" smtClean="0">
              <a:solidFill>
                <a:schemeClr val="bg1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en-US" sz="1600" i="1" dirty="0" err="1" smtClean="0">
                <a:solidFill>
                  <a:schemeClr val="bg1"/>
                </a:solidFill>
              </a:rPr>
              <a:t>Legea</a:t>
            </a:r>
            <a:r>
              <a:rPr lang="en-US" sz="1600" i="1" dirty="0" smtClean="0">
                <a:solidFill>
                  <a:schemeClr val="bg1"/>
                </a:solidFill>
              </a:rPr>
              <a:t> 150 – </a:t>
            </a:r>
            <a:r>
              <a:rPr lang="en-US" sz="1600" i="1" dirty="0" err="1" smtClean="0">
                <a:solidFill>
                  <a:schemeClr val="bg1"/>
                </a:solidFill>
              </a:rPr>
              <a:t>reglementari</a:t>
            </a:r>
            <a:r>
              <a:rPr lang="en-US" sz="1600" i="1" dirty="0" smtClean="0">
                <a:solidFill>
                  <a:schemeClr val="bg1"/>
                </a:solidFill>
              </a:rPr>
              <a:t> FMCG cu impact </a:t>
            </a:r>
            <a:r>
              <a:rPr lang="en-US" sz="1600" i="1" dirty="0" err="1" smtClean="0">
                <a:solidFill>
                  <a:schemeClr val="bg1"/>
                </a:solidFill>
              </a:rPr>
              <a:t>asupra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activitatii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i="1" dirty="0" err="1" smtClean="0">
                <a:solidFill>
                  <a:schemeClr val="bg1"/>
                </a:solidFill>
              </a:rPr>
              <a:t>farmaciei</a:t>
            </a:r>
            <a:endParaRPr lang="ro-RO" sz="1600" dirty="0">
              <a:solidFill>
                <a:schemeClr val="bg1"/>
              </a:solidFill>
            </a:endParaRPr>
          </a:p>
          <a:p>
            <a:pPr algn="just"/>
            <a:r>
              <a:rPr lang="ro-RO" sz="1400" dirty="0" smtClean="0">
                <a:solidFill>
                  <a:schemeClr val="bg1"/>
                </a:solidFill>
              </a:rPr>
              <a:t>*</a:t>
            </a:r>
            <a:r>
              <a:rPr lang="en-US" sz="1400" i="1" dirty="0" err="1" smtClean="0">
                <a:solidFill>
                  <a:schemeClr val="bg1"/>
                </a:solidFill>
              </a:rPr>
              <a:t>tema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poate</a:t>
            </a:r>
            <a:r>
              <a:rPr lang="en-US" sz="1400" i="1" dirty="0" smtClean="0">
                <a:solidFill>
                  <a:schemeClr val="bg1"/>
                </a:solidFill>
              </a:rPr>
              <a:t> fi </a:t>
            </a:r>
            <a:r>
              <a:rPr lang="en-US" sz="1400" i="1" dirty="0" err="1" smtClean="0">
                <a:solidFill>
                  <a:schemeClr val="bg1"/>
                </a:solidFill>
              </a:rPr>
              <a:t>adaptata</a:t>
            </a:r>
            <a:r>
              <a:rPr lang="en-US" sz="1400" i="1" dirty="0" smtClean="0">
                <a:solidFill>
                  <a:schemeClr val="bg1"/>
                </a:solidFill>
              </a:rPr>
              <a:t> in </a:t>
            </a:r>
            <a:r>
              <a:rPr lang="en-US" sz="1400" i="1" dirty="0" err="1" smtClean="0">
                <a:solidFill>
                  <a:schemeClr val="bg1"/>
                </a:solidFill>
              </a:rPr>
              <a:t>functie</a:t>
            </a:r>
            <a:r>
              <a:rPr lang="en-US" sz="1400" i="1" dirty="0" smtClean="0">
                <a:solidFill>
                  <a:schemeClr val="bg1"/>
                </a:solidFill>
              </a:rPr>
              <a:t> de </a:t>
            </a:r>
            <a:r>
              <a:rPr lang="en-US" sz="1400" i="1" dirty="0" err="1" smtClean="0">
                <a:solidFill>
                  <a:schemeClr val="bg1"/>
                </a:solidFill>
              </a:rPr>
              <a:t>interesele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publicului</a:t>
            </a:r>
            <a:r>
              <a:rPr lang="en-US" sz="1400" i="1" dirty="0" smtClean="0">
                <a:solidFill>
                  <a:schemeClr val="bg1"/>
                </a:solidFill>
              </a:rPr>
              <a:t> la </a:t>
            </a:r>
            <a:r>
              <a:rPr lang="en-US" sz="1400" i="1" dirty="0" err="1" smtClean="0">
                <a:solidFill>
                  <a:schemeClr val="bg1"/>
                </a:solidFill>
              </a:rPr>
              <a:t>nivel</a:t>
            </a:r>
            <a:r>
              <a:rPr lang="en-US" sz="1400" i="1" dirty="0" smtClean="0">
                <a:solidFill>
                  <a:schemeClr val="bg1"/>
                </a:solidFill>
              </a:rPr>
              <a:t> local </a:t>
            </a:r>
            <a:r>
              <a:rPr lang="en-US" sz="1400" i="1" dirty="0" err="1" smtClean="0">
                <a:solidFill>
                  <a:schemeClr val="bg1"/>
                </a:solidFill>
              </a:rPr>
              <a:t>sau</a:t>
            </a:r>
            <a:r>
              <a:rPr lang="en-US" sz="1400" i="1" dirty="0" smtClean="0">
                <a:solidFill>
                  <a:schemeClr val="bg1"/>
                </a:solidFill>
              </a:rPr>
              <a:t> de </a:t>
            </a:r>
            <a:r>
              <a:rPr lang="en-US" sz="1400" i="1" dirty="0" err="1" smtClean="0">
                <a:solidFill>
                  <a:schemeClr val="bg1"/>
                </a:solidFill>
              </a:rPr>
              <a:t>recomandarile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Colegiului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Farmacistilor</a:t>
            </a:r>
            <a:endParaRPr lang="en-US" sz="1400" i="1" dirty="0" smtClean="0">
              <a:solidFill>
                <a:schemeClr val="bg1"/>
              </a:solidFill>
            </a:endParaRP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ro-RO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Moderator – Prof. Univ. Dr. Farm. </a:t>
            </a:r>
            <a:r>
              <a:rPr lang="en-US" dirty="0" err="1" smtClean="0">
                <a:solidFill>
                  <a:schemeClr val="bg1"/>
                </a:solidFill>
              </a:rPr>
              <a:t>Dumitru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Lupuleasa</a:t>
            </a:r>
            <a:endParaRPr lang="en-US" dirty="0" smtClean="0">
              <a:solidFill>
                <a:schemeClr val="bg1"/>
              </a:solidFill>
            </a:endParaRP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ro-RO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Interlocutori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propusi</a:t>
            </a:r>
            <a:r>
              <a:rPr lang="en-US" dirty="0" smtClean="0">
                <a:solidFill>
                  <a:schemeClr val="bg1"/>
                </a:solidFill>
              </a:rPr>
              <a:t> – </a:t>
            </a:r>
            <a:r>
              <a:rPr lang="en-US" dirty="0" err="1" smtClean="0">
                <a:solidFill>
                  <a:schemeClr val="bg1"/>
                </a:solidFill>
              </a:rPr>
              <a:t>Reprezentantii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Colegiului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Farmacistilor</a:t>
            </a:r>
            <a:r>
              <a:rPr lang="en-US" dirty="0" smtClean="0">
                <a:solidFill>
                  <a:schemeClr val="bg1"/>
                </a:solidFill>
              </a:rPr>
              <a:t>, CNAS, ANM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ro-RO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Durata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sesiune</a:t>
            </a:r>
            <a:r>
              <a:rPr lang="en-US" dirty="0" smtClean="0">
                <a:solidFill>
                  <a:schemeClr val="bg1"/>
                </a:solidFill>
              </a:rPr>
              <a:t> – 1h </a:t>
            </a: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ro-RO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Sesiune</a:t>
            </a:r>
            <a:r>
              <a:rPr lang="en-US" dirty="0" smtClean="0">
                <a:solidFill>
                  <a:schemeClr val="bg1"/>
                </a:solidFill>
              </a:rPr>
              <a:t> Q&amp;A – 10 min (optional)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nferin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9619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2665" y="740960"/>
            <a:ext cx="3613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00125">
              <a:spcBef>
                <a:spcPct val="20000"/>
              </a:spcBef>
              <a:defRPr/>
            </a:pPr>
            <a:r>
              <a:rPr lang="en-US" sz="2400" b="1" kern="0" dirty="0" smtClean="0">
                <a:solidFill>
                  <a:schemeClr val="tx2"/>
                </a:solidFill>
                <a:latin typeface="+mj-lt"/>
              </a:rPr>
              <a:t>Calendar </a:t>
            </a:r>
            <a:r>
              <a:rPr lang="en-US" sz="2400" b="1" kern="0" dirty="0" err="1" smtClean="0">
                <a:solidFill>
                  <a:schemeClr val="tx2"/>
                </a:solidFill>
                <a:latin typeface="+mj-lt"/>
              </a:rPr>
              <a:t>evenimente</a:t>
            </a:r>
            <a:r>
              <a:rPr lang="en-US" sz="2400" b="1" kern="0" dirty="0" smtClean="0">
                <a:solidFill>
                  <a:schemeClr val="tx2"/>
                </a:solidFill>
                <a:latin typeface="+mj-lt"/>
              </a:rPr>
              <a:t> 2017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0950023"/>
              </p:ext>
            </p:extLst>
          </p:nvPr>
        </p:nvGraphicFramePr>
        <p:xfrm>
          <a:off x="550635" y="2126273"/>
          <a:ext cx="8145527" cy="2902927"/>
        </p:xfrm>
        <a:graphic>
          <a:graphicData uri="http://schemas.openxmlformats.org/presentationml/2006/ole">
            <p:oleObj spid="_x0000_s1029" name="Worksheet" r:id="rId4" imgW="7162800" imgH="2552687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Date contact inscrieri</a:t>
            </a:r>
            <a:endParaRPr lang="ro-R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5776" y="2319132"/>
          <a:ext cx="8931965" cy="2941981"/>
        </p:xfrm>
        <a:graphic>
          <a:graphicData uri="http://schemas.openxmlformats.org/drawingml/2006/table">
            <a:tbl>
              <a:tblPr/>
              <a:tblGrid>
                <a:gridCol w="727513"/>
                <a:gridCol w="857070"/>
                <a:gridCol w="617888"/>
                <a:gridCol w="727513"/>
                <a:gridCol w="637820"/>
                <a:gridCol w="1823766"/>
                <a:gridCol w="1066354"/>
                <a:gridCol w="1614480"/>
                <a:gridCol w="859561"/>
              </a:tblGrid>
              <a:tr h="215267"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Luna 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Locatie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Data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Ziua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Locatie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Judete arondate eveniment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ASM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Email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Mobil 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Aprilie</a:t>
                      </a:r>
                    </a:p>
                  </a:txBody>
                  <a:tcPr marL="6889" marR="6889" marT="68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Bacau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Bacau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Bacau, Neamt</a:t>
                      </a:r>
                    </a:p>
                  </a:txBody>
                  <a:tcPr marL="6889" marR="6889" marT="68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Oana MARCU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oana.marcu@adpharma.com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0726 - 301 204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7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Iasi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Miercuri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Iasi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Iasi, Suceava, Botosani, Vaslui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Anca HOLBAN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anca.holban@adpharma.com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0726 - 301 104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</a:t>
                      </a:r>
                    </a:p>
                  </a:txBody>
                  <a:tcPr marL="6889" marR="6889" marT="68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Timisoara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Timisoara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Arad, Timis, Carsa Severin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Liviu BUBATU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liviu.bubatu@adpharma.com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0728 - 188 102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7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Oradea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Miercuri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Oradea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Bihor, Satu Mare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Attila ALFOLDI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attila.alfoldi@adpharma.com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0728 - 188 035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Iunie</a:t>
                      </a:r>
                    </a:p>
                  </a:txBody>
                  <a:tcPr marL="6889" marR="6889" marT="68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Galati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Galati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Galati, Braila, Vrancea, Buzau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Adriana DIACONU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adriana.diaconu@adpharma.com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0731 - 789 525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7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Constanta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Miercuri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Constanta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Constanta, Tulcea, Ialomita 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Mari PLESA (ROMAN) 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mari.roman@adpharma.com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0726 - 301 165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Septembrie</a:t>
                      </a:r>
                    </a:p>
                  </a:txBody>
                  <a:tcPr marL="6889" marR="6889" marT="68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Cluj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Cluj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Cluj, Maramures, Salaj, Alba 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Florin BUD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florin.bud@adpharma.com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0726 - 301 138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7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Targu Mures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Miercuri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Targu Mures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Mures, Bistrita Nasaud , Harghita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Gheorghe LUNGU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gheorghe.lungu@adpharma.com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0728 - 188 093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Octombrie</a:t>
                      </a:r>
                    </a:p>
                  </a:txBody>
                  <a:tcPr marL="6889" marR="6889" marT="68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Sibiu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Sibiu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Sibiu, Hunedoara, Alba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Szasz BARNA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szasz.barna@adpharma.com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0720 - 022 625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7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Brasov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Miercuri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Brasov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Brasov, Covasna, Harghita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Gabriel GRIGOR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gabriel.grigor@adpharma.com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0728 - 188 103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1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Noiembrie</a:t>
                      </a:r>
                    </a:p>
                  </a:txBody>
                  <a:tcPr marL="6889" marR="6889" marT="68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Craiova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Marti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Craiova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Dolj, Gorj, Mehedinti, Olt, Valcea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Dorin GARJOABA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dorin.garjoaba@adpharma.com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0726 - 301 109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16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Bucuresti</a:t>
                      </a:r>
                    </a:p>
                  </a:txBody>
                  <a:tcPr marL="6889" marR="6889" marT="68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889" marR="6889" marT="68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Miercuri</a:t>
                      </a:r>
                    </a:p>
                  </a:txBody>
                  <a:tcPr marL="6889" marR="6889" marT="68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Bucuresti</a:t>
                      </a:r>
                    </a:p>
                  </a:txBody>
                  <a:tcPr marL="6889" marR="6889" marT="68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o-RO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Bucuresti, Arges, Prahova, Teleorman</a:t>
                      </a:r>
                    </a:p>
                  </a:txBody>
                  <a:tcPr marL="6889" marR="6889" marT="68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Aurelia OPROIU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aurelia.oproiu@adpharma.com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0726 - 301 747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7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Silviu DINA</a:t>
                      </a:r>
                    </a:p>
                  </a:txBody>
                  <a:tcPr marL="6889" marR="6889" marT="688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sng" strike="noStrike">
                          <a:solidFill>
                            <a:srgbClr val="0563C1"/>
                          </a:solidFill>
                          <a:latin typeface="Calibri"/>
                        </a:rPr>
                        <a:t>silviu.dina@adpharma.com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0726 - 301 118</a:t>
                      </a:r>
                    </a:p>
                  </a:txBody>
                  <a:tcPr marL="6889" marR="6889" marT="68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9085</TotalTime>
  <Words>398</Words>
  <Application>Microsoft Office PowerPoint</Application>
  <PresentationFormat>On-screen Show (4:3)</PresentationFormat>
  <Paragraphs>160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Worksheet</vt:lpstr>
      <vt:lpstr>Slide 1</vt:lpstr>
      <vt:lpstr>Slide 2</vt:lpstr>
      <vt:lpstr>Slide 3</vt:lpstr>
      <vt:lpstr>Slide 4</vt:lpstr>
      <vt:lpstr>Slide 5</vt:lpstr>
      <vt:lpstr>Date contact inscrieri</vt:lpstr>
    </vt:vector>
  </TitlesOfParts>
  <Company>mycompany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Veronica Dobre</dc:creator>
  <cp:lastModifiedBy>Utilizator-pc</cp:lastModifiedBy>
  <cp:revision>746</cp:revision>
  <dcterms:created xsi:type="dcterms:W3CDTF">2010-09-29T07:34:17Z</dcterms:created>
  <dcterms:modified xsi:type="dcterms:W3CDTF">2017-03-15T12:39:11Z</dcterms:modified>
</cp:coreProperties>
</file>